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95" r:id="rId1"/>
  </p:sldMasterIdLst>
  <p:notesMasterIdLst>
    <p:notesMasterId r:id="rId29"/>
  </p:notesMasterIdLst>
  <p:sldIdLst>
    <p:sldId id="256" r:id="rId2"/>
    <p:sldId id="257" r:id="rId3"/>
    <p:sldId id="286" r:id="rId4"/>
    <p:sldId id="273" r:id="rId5"/>
    <p:sldId id="287" r:id="rId6"/>
    <p:sldId id="259" r:id="rId7"/>
    <p:sldId id="266" r:id="rId8"/>
    <p:sldId id="267" r:id="rId9"/>
    <p:sldId id="269" r:id="rId10"/>
    <p:sldId id="272" r:id="rId11"/>
    <p:sldId id="275" r:id="rId12"/>
    <p:sldId id="279" r:id="rId13"/>
    <p:sldId id="281" r:id="rId14"/>
    <p:sldId id="276" r:id="rId15"/>
    <p:sldId id="277" r:id="rId16"/>
    <p:sldId id="278" r:id="rId17"/>
    <p:sldId id="280" r:id="rId18"/>
    <p:sldId id="282" r:id="rId19"/>
    <p:sldId id="262" r:id="rId20"/>
    <p:sldId id="268" r:id="rId21"/>
    <p:sldId id="270" r:id="rId22"/>
    <p:sldId id="263" r:id="rId23"/>
    <p:sldId id="271" r:id="rId24"/>
    <p:sldId id="283" r:id="rId25"/>
    <p:sldId id="284" r:id="rId26"/>
    <p:sldId id="285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6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089BC-B632-48FC-A877-880D3D915F9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1D7DDE7-DA26-469A-B7CE-F6DCD1A380B3}">
      <dgm:prSet phldrT="[Metin]" custT="1"/>
      <dgm:spPr/>
      <dgm:t>
        <a:bodyPr/>
        <a:lstStyle/>
        <a:p>
          <a:r>
            <a:rPr lang="tr-TR" sz="3600" dirty="0" smtClean="0"/>
            <a:t>Madde kullanımının belirlenmesinde;</a:t>
          </a:r>
          <a:endParaRPr lang="tr-TR" sz="3600" dirty="0"/>
        </a:p>
      </dgm:t>
    </dgm:pt>
    <dgm:pt modelId="{99BAC305-EEE3-4D83-96B8-6E49F61C96D2}" type="parTrans" cxnId="{08EB7C61-6AF1-4B9A-8B91-91976A71B1A4}">
      <dgm:prSet/>
      <dgm:spPr/>
      <dgm:t>
        <a:bodyPr/>
        <a:lstStyle/>
        <a:p>
          <a:endParaRPr lang="tr-TR"/>
        </a:p>
      </dgm:t>
    </dgm:pt>
    <dgm:pt modelId="{262A0877-A0DE-4B5D-AF0F-DA53D1413B82}" type="sibTrans" cxnId="{08EB7C61-6AF1-4B9A-8B91-91976A71B1A4}">
      <dgm:prSet/>
      <dgm:spPr/>
      <dgm:t>
        <a:bodyPr/>
        <a:lstStyle/>
        <a:p>
          <a:endParaRPr lang="tr-TR"/>
        </a:p>
      </dgm:t>
    </dgm:pt>
    <dgm:pt modelId="{74F7AEDC-92B2-4DFE-BAEB-41BFAD45FCFE}">
      <dgm:prSet phldrT="[Metin]" custT="1"/>
      <dgm:spPr/>
      <dgm:t>
        <a:bodyPr/>
        <a:lstStyle/>
        <a:p>
          <a:pPr algn="ctr"/>
          <a:r>
            <a:rPr lang="tr-TR" sz="2000" b="1" dirty="0" smtClean="0">
              <a:solidFill>
                <a:srgbClr val="002060"/>
              </a:solidFill>
            </a:rPr>
            <a:t>Kullanım belirtileri</a:t>
          </a:r>
        </a:p>
        <a:p>
          <a:pPr algn="l"/>
          <a:r>
            <a:rPr lang="tr-TR" sz="1500" dirty="0" smtClean="0"/>
            <a:t>*Erken dönem madde kullanımını belirlemek zor. </a:t>
          </a:r>
        </a:p>
        <a:p>
          <a:pPr algn="l"/>
          <a:r>
            <a:rPr lang="tr-TR" sz="1500" dirty="0" smtClean="0"/>
            <a:t>*Ergenlik dönemi ve strese benzer özellikler gösterir, ayırmak zor</a:t>
          </a:r>
        </a:p>
        <a:p>
          <a:pPr algn="l"/>
          <a:r>
            <a:rPr lang="tr-TR" sz="1500" dirty="0" smtClean="0"/>
            <a:t>*Geçerlilik/güvenilirliği düşük olanlar (yaş, giyim tarzı, arkadaş özellikleri, aile özellikleri, yaşam tarzı </a:t>
          </a:r>
          <a:r>
            <a:rPr lang="tr-TR" sz="1500" dirty="0" err="1" smtClean="0"/>
            <a:t>vb</a:t>
          </a:r>
          <a:r>
            <a:rPr lang="tr-TR" sz="1500" dirty="0" smtClean="0"/>
            <a:t>, kronik </a:t>
          </a:r>
          <a:r>
            <a:rPr lang="tr-TR" sz="1500" dirty="0" err="1" smtClean="0"/>
            <a:t>entoksikasyon</a:t>
          </a:r>
          <a:r>
            <a:rPr lang="tr-TR" sz="1500" dirty="0" smtClean="0"/>
            <a:t> bulguları)</a:t>
          </a:r>
        </a:p>
        <a:p>
          <a:pPr algn="l"/>
          <a:r>
            <a:rPr lang="tr-TR" sz="1500" dirty="0" smtClean="0"/>
            <a:t>Yüksek olanlar: Akut </a:t>
          </a:r>
          <a:r>
            <a:rPr lang="tr-TR" sz="1500" dirty="0" err="1" smtClean="0"/>
            <a:t>entoksikasyon</a:t>
          </a:r>
          <a:r>
            <a:rPr lang="tr-TR" sz="1500" dirty="0" smtClean="0"/>
            <a:t> ve yoksunluk belirti ve bulguları</a:t>
          </a:r>
        </a:p>
        <a:p>
          <a:pPr algn="l"/>
          <a:endParaRPr lang="tr-TR" sz="1400" dirty="0"/>
        </a:p>
      </dgm:t>
    </dgm:pt>
    <dgm:pt modelId="{69461F2B-3D6E-458A-B775-28C3839F277B}" type="parTrans" cxnId="{FA485A83-C758-47E5-981F-16AB338D7F7A}">
      <dgm:prSet/>
      <dgm:spPr/>
      <dgm:t>
        <a:bodyPr/>
        <a:lstStyle/>
        <a:p>
          <a:endParaRPr lang="tr-TR"/>
        </a:p>
      </dgm:t>
    </dgm:pt>
    <dgm:pt modelId="{74AC22E8-55BB-44DC-920A-7D91891814C3}" type="sibTrans" cxnId="{FA485A83-C758-47E5-981F-16AB338D7F7A}">
      <dgm:prSet/>
      <dgm:spPr/>
      <dgm:t>
        <a:bodyPr/>
        <a:lstStyle/>
        <a:p>
          <a:endParaRPr lang="tr-TR"/>
        </a:p>
      </dgm:t>
    </dgm:pt>
    <dgm:pt modelId="{36114A0D-8077-49EC-B8F2-4DA68B7BC52F}">
      <dgm:prSet phldrT="[Metin]" custT="1"/>
      <dgm:spPr/>
      <dgm:t>
        <a:bodyPr/>
        <a:lstStyle/>
        <a:p>
          <a:pPr algn="ctr"/>
          <a:r>
            <a:rPr lang="tr-TR" sz="2000" b="1" dirty="0" smtClean="0">
              <a:solidFill>
                <a:srgbClr val="002060"/>
              </a:solidFill>
            </a:rPr>
            <a:t>Kullanım bulguları</a:t>
          </a:r>
        </a:p>
        <a:p>
          <a:pPr algn="ctr"/>
          <a:endParaRPr lang="tr-TR" sz="1500" dirty="0" smtClean="0"/>
        </a:p>
        <a:p>
          <a:pPr algn="l"/>
          <a:r>
            <a:rPr lang="tr-TR" sz="1500" dirty="0" smtClean="0"/>
            <a:t>*Kişinin madde etkisinde olduğunu gösteren genellikle sahada uygulanan testler</a:t>
          </a:r>
        </a:p>
        <a:p>
          <a:pPr algn="l"/>
          <a:r>
            <a:rPr lang="tr-TR" sz="1500" dirty="0" smtClean="0"/>
            <a:t>*Standardizasyon problemleri vardır</a:t>
          </a:r>
        </a:p>
        <a:p>
          <a:pPr algn="l"/>
          <a:r>
            <a:rPr lang="tr-TR" sz="1500" dirty="0" smtClean="0"/>
            <a:t>Standardize olmayan testler: el çırpma, parmak sayma ve parmak burun testleri</a:t>
          </a:r>
        </a:p>
        <a:p>
          <a:pPr algn="l"/>
          <a:r>
            <a:rPr lang="tr-TR" sz="1500" dirty="0" smtClean="0"/>
            <a:t>Standardize testler: tek ayak üstünde durma ve yürüme ve dönem testleri</a:t>
          </a:r>
        </a:p>
        <a:p>
          <a:pPr algn="l"/>
          <a:endParaRPr lang="tr-TR" sz="2000" dirty="0"/>
        </a:p>
      </dgm:t>
    </dgm:pt>
    <dgm:pt modelId="{EB7BCAAB-879B-474A-BAF6-410B4C774EE6}" type="parTrans" cxnId="{D890CC32-FBD7-470C-981A-3F181D19DD86}">
      <dgm:prSet/>
      <dgm:spPr/>
      <dgm:t>
        <a:bodyPr/>
        <a:lstStyle/>
        <a:p>
          <a:endParaRPr lang="tr-TR"/>
        </a:p>
      </dgm:t>
    </dgm:pt>
    <dgm:pt modelId="{03D390F0-9834-4E5F-A8BC-9820640F3323}" type="sibTrans" cxnId="{D890CC32-FBD7-470C-981A-3F181D19DD86}">
      <dgm:prSet/>
      <dgm:spPr/>
      <dgm:t>
        <a:bodyPr/>
        <a:lstStyle/>
        <a:p>
          <a:endParaRPr lang="tr-TR"/>
        </a:p>
      </dgm:t>
    </dgm:pt>
    <dgm:pt modelId="{F57A21A6-EFA3-4F5F-985E-C0F32C8F8985}">
      <dgm:prSet phldrT="[Metin]" custT="1"/>
      <dgm:spPr/>
      <dgm:t>
        <a:bodyPr/>
        <a:lstStyle/>
        <a:p>
          <a:pPr algn="ctr"/>
          <a:endParaRPr lang="tr-TR" sz="2000" dirty="0" smtClean="0"/>
        </a:p>
        <a:p>
          <a:pPr algn="ctr"/>
          <a:endParaRPr lang="tr-TR" sz="2000" dirty="0" smtClean="0"/>
        </a:p>
        <a:p>
          <a:pPr algn="ctr"/>
          <a:endParaRPr lang="tr-TR" sz="2000" dirty="0" smtClean="0"/>
        </a:p>
        <a:p>
          <a:pPr algn="ctr"/>
          <a:endParaRPr lang="tr-TR" sz="2000" dirty="0" smtClean="0"/>
        </a:p>
        <a:p>
          <a:pPr algn="ctr"/>
          <a:endParaRPr lang="tr-TR" sz="2000" dirty="0" smtClean="0"/>
        </a:p>
        <a:p>
          <a:pPr algn="ctr"/>
          <a:endParaRPr lang="tr-TR" sz="2000" dirty="0" smtClean="0"/>
        </a:p>
        <a:p>
          <a:pPr algn="ctr"/>
          <a:endParaRPr lang="tr-TR" sz="2000" dirty="0" smtClean="0"/>
        </a:p>
        <a:p>
          <a:pPr algn="ctr"/>
          <a:r>
            <a:rPr lang="tr-TR" sz="2000" b="1" dirty="0" smtClean="0">
              <a:solidFill>
                <a:srgbClr val="002060"/>
              </a:solidFill>
            </a:rPr>
            <a:t>Laboratuvar testleri</a:t>
          </a:r>
          <a:endParaRPr lang="tr-TR" sz="1800" b="1" dirty="0" smtClean="0">
            <a:solidFill>
              <a:srgbClr val="002060"/>
            </a:solidFill>
          </a:endParaRPr>
        </a:p>
        <a:p>
          <a:pPr algn="l"/>
          <a:r>
            <a:rPr lang="tr-TR" sz="1600" b="1" dirty="0" smtClean="0">
              <a:solidFill>
                <a:srgbClr val="C00000"/>
              </a:solidFill>
            </a:rPr>
            <a:t>Madde kullanımının belirlenmesinde en önemli araç</a:t>
          </a:r>
        </a:p>
        <a:p>
          <a:pPr algn="l"/>
          <a:r>
            <a:rPr lang="tr-TR" sz="1600" b="1" dirty="0" smtClean="0">
              <a:solidFill>
                <a:srgbClr val="C00000"/>
              </a:solidFill>
            </a:rPr>
            <a:t>*Tarama ve doğrulama şeklinde iki basamaklı inceleme ile tanı kesinleşir</a:t>
          </a:r>
        </a:p>
        <a:p>
          <a:pPr algn="l"/>
          <a:endParaRPr lang="tr-TR" sz="1800" dirty="0" smtClean="0"/>
        </a:p>
        <a:p>
          <a:pPr algn="l"/>
          <a:endParaRPr lang="tr-TR" sz="2000" dirty="0" smtClean="0"/>
        </a:p>
        <a:p>
          <a:pPr algn="ctr"/>
          <a:endParaRPr lang="tr-TR" sz="2000" dirty="0" smtClean="0"/>
        </a:p>
        <a:p>
          <a:pPr algn="ctr"/>
          <a:endParaRPr lang="tr-TR" sz="2000" dirty="0" smtClean="0"/>
        </a:p>
        <a:p>
          <a:pPr algn="ctr"/>
          <a:endParaRPr lang="tr-TR" sz="2000" dirty="0" smtClean="0"/>
        </a:p>
        <a:p>
          <a:pPr algn="ctr"/>
          <a:endParaRPr lang="tr-TR" sz="2000" dirty="0" smtClean="0"/>
        </a:p>
        <a:p>
          <a:pPr algn="ctr"/>
          <a:endParaRPr lang="tr-TR" sz="2000" dirty="0" smtClean="0"/>
        </a:p>
        <a:p>
          <a:pPr algn="ctr"/>
          <a:endParaRPr lang="tr-TR" sz="2000" dirty="0" smtClean="0"/>
        </a:p>
        <a:p>
          <a:pPr algn="ctr"/>
          <a:endParaRPr lang="tr-TR" sz="2000" dirty="0" smtClean="0"/>
        </a:p>
        <a:p>
          <a:pPr algn="ctr"/>
          <a:endParaRPr lang="tr-TR" sz="2000" dirty="0" smtClean="0"/>
        </a:p>
        <a:p>
          <a:pPr algn="ctr"/>
          <a:endParaRPr lang="tr-TR" sz="2000" dirty="0" smtClean="0"/>
        </a:p>
        <a:p>
          <a:pPr algn="ctr"/>
          <a:endParaRPr lang="tr-TR" sz="2000" dirty="0"/>
        </a:p>
      </dgm:t>
    </dgm:pt>
    <dgm:pt modelId="{9EF5F2C7-FE45-4B2C-8B40-75E1234958F3}" type="parTrans" cxnId="{106A4309-1AD5-4DBD-BC32-E07573ED3561}">
      <dgm:prSet/>
      <dgm:spPr/>
      <dgm:t>
        <a:bodyPr/>
        <a:lstStyle/>
        <a:p>
          <a:endParaRPr lang="tr-TR"/>
        </a:p>
      </dgm:t>
    </dgm:pt>
    <dgm:pt modelId="{DA8F3654-2436-48D7-B0B5-7807A166A6AB}" type="sibTrans" cxnId="{106A4309-1AD5-4DBD-BC32-E07573ED3561}">
      <dgm:prSet/>
      <dgm:spPr/>
      <dgm:t>
        <a:bodyPr/>
        <a:lstStyle/>
        <a:p>
          <a:endParaRPr lang="tr-TR"/>
        </a:p>
      </dgm:t>
    </dgm:pt>
    <dgm:pt modelId="{6F73DC4E-F0D6-4E30-B1AA-0E69DB360749}" type="pres">
      <dgm:prSet presAssocID="{37B089BC-B632-48FC-A877-880D3D915F9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7989B7A-4665-4E1A-A314-F6EAEF87EFFF}" type="pres">
      <dgm:prSet presAssocID="{31D7DDE7-DA26-469A-B7CE-F6DCD1A380B3}" presName="roof" presStyleLbl="dkBgShp" presStyleIdx="0" presStyleCnt="2"/>
      <dgm:spPr/>
      <dgm:t>
        <a:bodyPr/>
        <a:lstStyle/>
        <a:p>
          <a:endParaRPr lang="tr-TR"/>
        </a:p>
      </dgm:t>
    </dgm:pt>
    <dgm:pt modelId="{3DA81242-130E-433D-8095-8BFDF681D381}" type="pres">
      <dgm:prSet presAssocID="{31D7DDE7-DA26-469A-B7CE-F6DCD1A380B3}" presName="pillars" presStyleCnt="0"/>
      <dgm:spPr/>
    </dgm:pt>
    <dgm:pt modelId="{8EA6EE78-1405-4372-B2DE-FD5F36C8A9F7}" type="pres">
      <dgm:prSet presAssocID="{31D7DDE7-DA26-469A-B7CE-F6DCD1A380B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332AF0-7192-4F6D-9E85-8507FEEFD0CE}" type="pres">
      <dgm:prSet presAssocID="{36114A0D-8077-49EC-B8F2-4DA68B7BC52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65BBD3-BA3D-4A34-8904-3C1DD2DB5F12}" type="pres">
      <dgm:prSet presAssocID="{F57A21A6-EFA3-4F5F-985E-C0F32C8F898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311E6C-C116-469E-8D2E-18C86C2C2D8B}" type="pres">
      <dgm:prSet presAssocID="{31D7DDE7-DA26-469A-B7CE-F6DCD1A380B3}" presName="base" presStyleLbl="dkBgShp" presStyleIdx="1" presStyleCnt="2" custScaleX="545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8EB7C61-6AF1-4B9A-8B91-91976A71B1A4}" srcId="{37B089BC-B632-48FC-A877-880D3D915F9B}" destId="{31D7DDE7-DA26-469A-B7CE-F6DCD1A380B3}" srcOrd="0" destOrd="0" parTransId="{99BAC305-EEE3-4D83-96B8-6E49F61C96D2}" sibTransId="{262A0877-A0DE-4B5D-AF0F-DA53D1413B82}"/>
    <dgm:cxn modelId="{106A4309-1AD5-4DBD-BC32-E07573ED3561}" srcId="{31D7DDE7-DA26-469A-B7CE-F6DCD1A380B3}" destId="{F57A21A6-EFA3-4F5F-985E-C0F32C8F8985}" srcOrd="2" destOrd="0" parTransId="{9EF5F2C7-FE45-4B2C-8B40-75E1234958F3}" sibTransId="{DA8F3654-2436-48D7-B0B5-7807A166A6AB}"/>
    <dgm:cxn modelId="{E5F26BEB-8E7D-4B16-BCBA-1B5F632FBF76}" type="presOf" srcId="{36114A0D-8077-49EC-B8F2-4DA68B7BC52F}" destId="{21332AF0-7192-4F6D-9E85-8507FEEFD0CE}" srcOrd="0" destOrd="0" presId="urn:microsoft.com/office/officeart/2005/8/layout/hList3"/>
    <dgm:cxn modelId="{AF2E8B54-3489-4160-AEDF-6C9B9557F0F7}" type="presOf" srcId="{F57A21A6-EFA3-4F5F-985E-C0F32C8F8985}" destId="{2E65BBD3-BA3D-4A34-8904-3C1DD2DB5F12}" srcOrd="0" destOrd="0" presId="urn:microsoft.com/office/officeart/2005/8/layout/hList3"/>
    <dgm:cxn modelId="{FA485A83-C758-47E5-981F-16AB338D7F7A}" srcId="{31D7DDE7-DA26-469A-B7CE-F6DCD1A380B3}" destId="{74F7AEDC-92B2-4DFE-BAEB-41BFAD45FCFE}" srcOrd="0" destOrd="0" parTransId="{69461F2B-3D6E-458A-B775-28C3839F277B}" sibTransId="{74AC22E8-55BB-44DC-920A-7D91891814C3}"/>
    <dgm:cxn modelId="{DCC5AFD2-8EC2-46CC-88F0-238F18B9FDEA}" type="presOf" srcId="{31D7DDE7-DA26-469A-B7CE-F6DCD1A380B3}" destId="{57989B7A-4665-4E1A-A314-F6EAEF87EFFF}" srcOrd="0" destOrd="0" presId="urn:microsoft.com/office/officeart/2005/8/layout/hList3"/>
    <dgm:cxn modelId="{D890CC32-FBD7-470C-981A-3F181D19DD86}" srcId="{31D7DDE7-DA26-469A-B7CE-F6DCD1A380B3}" destId="{36114A0D-8077-49EC-B8F2-4DA68B7BC52F}" srcOrd="1" destOrd="0" parTransId="{EB7BCAAB-879B-474A-BAF6-410B4C774EE6}" sibTransId="{03D390F0-9834-4E5F-A8BC-9820640F3323}"/>
    <dgm:cxn modelId="{C7A99426-6348-4227-82A8-7D6013416CD7}" type="presOf" srcId="{74F7AEDC-92B2-4DFE-BAEB-41BFAD45FCFE}" destId="{8EA6EE78-1405-4372-B2DE-FD5F36C8A9F7}" srcOrd="0" destOrd="0" presId="urn:microsoft.com/office/officeart/2005/8/layout/hList3"/>
    <dgm:cxn modelId="{5EEA8300-EFF9-4DB1-AEE9-E25921DE4A7B}" type="presOf" srcId="{37B089BC-B632-48FC-A877-880D3D915F9B}" destId="{6F73DC4E-F0D6-4E30-B1AA-0E69DB360749}" srcOrd="0" destOrd="0" presId="urn:microsoft.com/office/officeart/2005/8/layout/hList3"/>
    <dgm:cxn modelId="{F40AEFA4-ABED-4A47-B9CC-6B916270C634}" type="presParOf" srcId="{6F73DC4E-F0D6-4E30-B1AA-0E69DB360749}" destId="{57989B7A-4665-4E1A-A314-F6EAEF87EFFF}" srcOrd="0" destOrd="0" presId="urn:microsoft.com/office/officeart/2005/8/layout/hList3"/>
    <dgm:cxn modelId="{CDDC73B5-8EC0-4DA4-A0A3-8404B05AF768}" type="presParOf" srcId="{6F73DC4E-F0D6-4E30-B1AA-0E69DB360749}" destId="{3DA81242-130E-433D-8095-8BFDF681D381}" srcOrd="1" destOrd="0" presId="urn:microsoft.com/office/officeart/2005/8/layout/hList3"/>
    <dgm:cxn modelId="{93AAAA59-A649-4E41-A420-67625E2947D0}" type="presParOf" srcId="{3DA81242-130E-433D-8095-8BFDF681D381}" destId="{8EA6EE78-1405-4372-B2DE-FD5F36C8A9F7}" srcOrd="0" destOrd="0" presId="urn:microsoft.com/office/officeart/2005/8/layout/hList3"/>
    <dgm:cxn modelId="{CBAEC5D5-6324-44D0-B34B-C1C151FF55F4}" type="presParOf" srcId="{3DA81242-130E-433D-8095-8BFDF681D381}" destId="{21332AF0-7192-4F6D-9E85-8507FEEFD0CE}" srcOrd="1" destOrd="0" presId="urn:microsoft.com/office/officeart/2005/8/layout/hList3"/>
    <dgm:cxn modelId="{E62AA7B9-7DD6-41F7-9C65-6528C5859949}" type="presParOf" srcId="{3DA81242-130E-433D-8095-8BFDF681D381}" destId="{2E65BBD3-BA3D-4A34-8904-3C1DD2DB5F12}" srcOrd="2" destOrd="0" presId="urn:microsoft.com/office/officeart/2005/8/layout/hList3"/>
    <dgm:cxn modelId="{50910592-C223-4306-8268-53211442D5C6}" type="presParOf" srcId="{6F73DC4E-F0D6-4E30-B1AA-0E69DB360749}" destId="{9C311E6C-C116-469E-8D2E-18C86C2C2D8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4C241-F633-4F65-86BC-8C416DC46F0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AF36F5F-385E-4DD0-92EC-AA4DC650BAC6}">
      <dgm:prSet phldrT="[Metin]"/>
      <dgm:spPr/>
      <dgm:t>
        <a:bodyPr/>
        <a:lstStyle/>
        <a:p>
          <a:r>
            <a:rPr lang="tr-TR" dirty="0" smtClean="0">
              <a:latin typeface="Calibri" panose="020F0502020204030204" pitchFamily="34" charset="0"/>
              <a:cs typeface="Calibri" panose="020F0502020204030204" pitchFamily="34" charset="0"/>
            </a:rPr>
            <a:t>2014 yılında yayımlanan «Yasadışı ve Kötüye Kullanılan ilaç ve Madde Analizi Yapan Tıbbi Laboratuvarlar ile Madde Bağımlılığı Teşhis ve Tedavi Merkezlerindeki Tıbbi Laboratuvarların Çalışma Usul ve Esasları Hakkında Genelge» ile: </a:t>
          </a:r>
          <a:endParaRPr lang="tr-TR" dirty="0"/>
        </a:p>
      </dgm:t>
    </dgm:pt>
    <dgm:pt modelId="{BFCB633D-DE64-40FB-A9F4-BAE875BFBF1D}" type="parTrans" cxnId="{98D423C0-4C4C-4348-823C-EEE0CA6B92F1}">
      <dgm:prSet/>
      <dgm:spPr/>
      <dgm:t>
        <a:bodyPr/>
        <a:lstStyle/>
        <a:p>
          <a:endParaRPr lang="tr-TR"/>
        </a:p>
      </dgm:t>
    </dgm:pt>
    <dgm:pt modelId="{963F986B-AB5C-410A-A070-8CE3299DE71F}" type="sibTrans" cxnId="{98D423C0-4C4C-4348-823C-EEE0CA6B92F1}">
      <dgm:prSet/>
      <dgm:spPr/>
      <dgm:t>
        <a:bodyPr/>
        <a:lstStyle/>
        <a:p>
          <a:endParaRPr lang="tr-TR"/>
        </a:p>
      </dgm:t>
    </dgm:pt>
    <dgm:pt modelId="{0255991E-32CC-490E-BCD8-E0A841C2FE44}">
      <dgm:prSet phldrT="[Metin]" custT="1"/>
      <dgm:spPr/>
      <dgm:t>
        <a:bodyPr/>
        <a:lstStyle/>
        <a:p>
          <a:r>
            <a:rPr lang="tr-TR" sz="2000" cap="none" dirty="0" smtClean="0">
              <a:latin typeface="Calibri" panose="020F0502020204030204" pitchFamily="34" charset="0"/>
              <a:cs typeface="Calibri" panose="020F0502020204030204" pitchFamily="34" charset="0"/>
            </a:rPr>
            <a:t>Tıbbi laboratuvarlarda uygulanacak madde tarama analizleri ile ilgili, </a:t>
          </a:r>
          <a:r>
            <a:rPr lang="tr-TR" sz="2000" b="1" cap="none" dirty="0" err="1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preanalitik</a:t>
          </a:r>
          <a:r>
            <a:rPr lang="tr-TR" sz="2000" b="1" cap="none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, analitik ve </a:t>
          </a:r>
          <a:r>
            <a:rPr lang="tr-TR" sz="2000" b="1" cap="none" dirty="0" err="1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postanalitik</a:t>
          </a:r>
          <a:r>
            <a:rPr lang="tr-TR" sz="2000" b="1" cap="none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 kalite gereklilikleri tanımlandı</a:t>
          </a:r>
          <a:endParaRPr lang="tr-TR" sz="2000" b="1" dirty="0">
            <a:solidFill>
              <a:srgbClr val="FFC000"/>
            </a:solidFill>
          </a:endParaRPr>
        </a:p>
      </dgm:t>
    </dgm:pt>
    <dgm:pt modelId="{AC1FFA80-E7D4-4743-B53A-65BE40656BD2}" type="parTrans" cxnId="{80D5EC2F-C19F-4267-AF7F-B5033C8E83D4}">
      <dgm:prSet/>
      <dgm:spPr/>
      <dgm:t>
        <a:bodyPr/>
        <a:lstStyle/>
        <a:p>
          <a:endParaRPr lang="tr-TR"/>
        </a:p>
      </dgm:t>
    </dgm:pt>
    <dgm:pt modelId="{E89E0775-1B1C-45A1-99EA-9C53A2D5179C}" type="sibTrans" cxnId="{80D5EC2F-C19F-4267-AF7F-B5033C8E83D4}">
      <dgm:prSet/>
      <dgm:spPr/>
      <dgm:t>
        <a:bodyPr/>
        <a:lstStyle/>
        <a:p>
          <a:endParaRPr lang="tr-TR"/>
        </a:p>
      </dgm:t>
    </dgm:pt>
    <dgm:pt modelId="{883DF747-9013-47BB-8824-C955BD49D1BA}">
      <dgm:prSet phldrT="[Metin]" custT="1"/>
      <dgm:spPr/>
      <dgm:t>
        <a:bodyPr/>
        <a:lstStyle/>
        <a:p>
          <a:r>
            <a:rPr lang="tr-TR" sz="2000" cap="none" dirty="0" smtClean="0">
              <a:latin typeface="Calibri" panose="020F0502020204030204" pitchFamily="34" charset="0"/>
              <a:cs typeface="Calibri" panose="020F0502020204030204" pitchFamily="34" charset="0"/>
            </a:rPr>
            <a:t>Bu </a:t>
          </a:r>
          <a:r>
            <a:rPr lang="tr-TR" sz="2000" dirty="0" smtClean="0">
              <a:latin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tr-TR" sz="2000" cap="none" dirty="0" smtClean="0">
              <a:latin typeface="Calibri" panose="020F0502020204030204" pitchFamily="34" charset="0"/>
              <a:cs typeface="Calibri" panose="020F0502020204030204" pitchFamily="34" charset="0"/>
            </a:rPr>
            <a:t>alite gerekliliklerinin </a:t>
          </a:r>
          <a:r>
            <a:rPr lang="tr-TR" sz="2000" b="1" cap="none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hem kuruluş ve yetkilendirme aşamasında (ruhsat verirken), hem de izlemde (denetimlerde) kontrol edileceği bildirildi</a:t>
          </a:r>
          <a:endParaRPr lang="tr-TR" sz="2000" b="1" dirty="0">
            <a:solidFill>
              <a:srgbClr val="FFC000"/>
            </a:solidFill>
          </a:endParaRPr>
        </a:p>
      </dgm:t>
    </dgm:pt>
    <dgm:pt modelId="{58640B2F-E8C9-49CF-A0CD-E7717736E832}" type="parTrans" cxnId="{A41D9A44-7274-47FD-B497-FEFD2AF60EAE}">
      <dgm:prSet/>
      <dgm:spPr/>
      <dgm:t>
        <a:bodyPr/>
        <a:lstStyle/>
        <a:p>
          <a:endParaRPr lang="tr-TR"/>
        </a:p>
      </dgm:t>
    </dgm:pt>
    <dgm:pt modelId="{30953F6F-6463-49FB-AE03-83DF110818BE}" type="sibTrans" cxnId="{A41D9A44-7274-47FD-B497-FEFD2AF60EAE}">
      <dgm:prSet/>
      <dgm:spPr/>
      <dgm:t>
        <a:bodyPr/>
        <a:lstStyle/>
        <a:p>
          <a:endParaRPr lang="tr-TR"/>
        </a:p>
      </dgm:t>
    </dgm:pt>
    <dgm:pt modelId="{8F62C7B6-03A2-408C-8305-7BD2179848F6}">
      <dgm:prSet phldrT="[Metin]" custT="1"/>
      <dgm:spPr/>
      <dgm:t>
        <a:bodyPr/>
        <a:lstStyle/>
        <a:p>
          <a:r>
            <a:rPr lang="tr-TR" sz="2000" cap="none" dirty="0" smtClean="0">
              <a:latin typeface="Calibri" panose="020F0502020204030204" pitchFamily="34" charset="0"/>
              <a:cs typeface="Calibri" panose="020F0502020204030204" pitchFamily="34" charset="0"/>
            </a:rPr>
            <a:t>Bu gereklilikler çerçevesinde de 2014’den beri AMATEM, ÇEMATEM ve denetimli serbestlik polikliniklerine hizmet veren tarama laboratuvarları </a:t>
          </a:r>
          <a:r>
            <a:rPr lang="tr-TR" sz="20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yıllık olarak </a:t>
          </a:r>
          <a:r>
            <a:rPr lang="tr-TR" sz="2000" b="1" cap="none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denetlenmektedir</a:t>
          </a:r>
          <a:endParaRPr lang="tr-TR" sz="2000" b="1" dirty="0">
            <a:solidFill>
              <a:srgbClr val="FFC000"/>
            </a:solidFill>
          </a:endParaRPr>
        </a:p>
      </dgm:t>
    </dgm:pt>
    <dgm:pt modelId="{35BE50B8-2A0D-4B01-A738-2628C35969FB}" type="parTrans" cxnId="{6EBF0D34-B163-402A-87B0-B1177EB4AF97}">
      <dgm:prSet/>
      <dgm:spPr/>
      <dgm:t>
        <a:bodyPr/>
        <a:lstStyle/>
        <a:p>
          <a:endParaRPr lang="tr-TR"/>
        </a:p>
      </dgm:t>
    </dgm:pt>
    <dgm:pt modelId="{126B29A5-3809-4D63-B34C-C859976E78CE}" type="sibTrans" cxnId="{6EBF0D34-B163-402A-87B0-B1177EB4AF97}">
      <dgm:prSet/>
      <dgm:spPr/>
      <dgm:t>
        <a:bodyPr/>
        <a:lstStyle/>
        <a:p>
          <a:endParaRPr lang="tr-TR"/>
        </a:p>
      </dgm:t>
    </dgm:pt>
    <dgm:pt modelId="{E43B48B0-E09C-4BD2-B4BD-B77086541D41}" type="pres">
      <dgm:prSet presAssocID="{7224C241-F633-4F65-86BC-8C416DC46F0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B2BB14BC-DAF5-4297-9EAE-A1CA1A74A83A}" type="pres">
      <dgm:prSet presAssocID="{6AF36F5F-385E-4DD0-92EC-AA4DC650BAC6}" presName="root" presStyleCnt="0">
        <dgm:presLayoutVars>
          <dgm:chMax/>
          <dgm:chPref/>
        </dgm:presLayoutVars>
      </dgm:prSet>
      <dgm:spPr/>
    </dgm:pt>
    <dgm:pt modelId="{AA5B30A1-CB34-4CC4-800D-1F3843D3DEE1}" type="pres">
      <dgm:prSet presAssocID="{6AF36F5F-385E-4DD0-92EC-AA4DC650BAC6}" presName="rootComposite" presStyleCnt="0">
        <dgm:presLayoutVars/>
      </dgm:prSet>
      <dgm:spPr/>
    </dgm:pt>
    <dgm:pt modelId="{3C789D0A-795C-4909-A010-DAFAFBC59097}" type="pres">
      <dgm:prSet presAssocID="{6AF36F5F-385E-4DD0-92EC-AA4DC650BAC6}" presName="ParentAccent" presStyleLbl="alignNode1" presStyleIdx="0" presStyleCnt="1" custFlipVert="1" custScaleY="37043"/>
      <dgm:spPr/>
    </dgm:pt>
    <dgm:pt modelId="{9D1BA66D-274C-472B-8A31-237506C27DB6}" type="pres">
      <dgm:prSet presAssocID="{6AF36F5F-385E-4DD0-92EC-AA4DC650BAC6}" presName="ParentSmallAccent" presStyleLbl="fgAcc1" presStyleIdx="0" presStyleCnt="1" custLinFactNeighborY="-52879"/>
      <dgm:spPr>
        <a:solidFill>
          <a:schemeClr val="accent1">
            <a:alpha val="90000"/>
          </a:schemeClr>
        </a:solidFill>
      </dgm:spPr>
    </dgm:pt>
    <dgm:pt modelId="{3BD143F3-9DE1-45E8-A04A-E997DE843682}" type="pres">
      <dgm:prSet presAssocID="{6AF36F5F-385E-4DD0-92EC-AA4DC650BAC6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28AF5B-348F-40FB-AD55-151F1A4120C0}" type="pres">
      <dgm:prSet presAssocID="{6AF36F5F-385E-4DD0-92EC-AA4DC650BAC6}" presName="childShape" presStyleCnt="0">
        <dgm:presLayoutVars>
          <dgm:chMax val="0"/>
          <dgm:chPref val="0"/>
        </dgm:presLayoutVars>
      </dgm:prSet>
      <dgm:spPr/>
    </dgm:pt>
    <dgm:pt modelId="{14BED6E1-DB34-4A74-96F5-280DB5CB8969}" type="pres">
      <dgm:prSet presAssocID="{0255991E-32CC-490E-BCD8-E0A841C2FE44}" presName="childComposite" presStyleCnt="0">
        <dgm:presLayoutVars>
          <dgm:chMax val="0"/>
          <dgm:chPref val="0"/>
        </dgm:presLayoutVars>
      </dgm:prSet>
      <dgm:spPr/>
    </dgm:pt>
    <dgm:pt modelId="{20379596-D947-43D0-913A-8DA55529B192}" type="pres">
      <dgm:prSet presAssocID="{0255991E-32CC-490E-BCD8-E0A841C2FE44}" presName="ChildAccent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94354A-B0B0-4E02-A03C-F6CE42A6DDD9}" type="pres">
      <dgm:prSet presAssocID="{0255991E-32CC-490E-BCD8-E0A841C2FE44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DBCB2C-5DD2-4060-8B27-6A5DEC1978E8}" type="pres">
      <dgm:prSet presAssocID="{883DF747-9013-47BB-8824-C955BD49D1BA}" presName="childComposite" presStyleCnt="0">
        <dgm:presLayoutVars>
          <dgm:chMax val="0"/>
          <dgm:chPref val="0"/>
        </dgm:presLayoutVars>
      </dgm:prSet>
      <dgm:spPr/>
    </dgm:pt>
    <dgm:pt modelId="{40E44D04-C80F-406C-8445-C5FF6010AF4F}" type="pres">
      <dgm:prSet presAssocID="{883DF747-9013-47BB-8824-C955BD49D1BA}" presName="ChildAccent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747529-00A5-4DD5-A584-1205A2AFAA5E}" type="pres">
      <dgm:prSet presAssocID="{883DF747-9013-47BB-8824-C955BD49D1BA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B8D44C-30B7-4E45-A060-36EB67A2C14B}" type="pres">
      <dgm:prSet presAssocID="{8F62C7B6-03A2-408C-8305-7BD2179848F6}" presName="childComposite" presStyleCnt="0">
        <dgm:presLayoutVars>
          <dgm:chMax val="0"/>
          <dgm:chPref val="0"/>
        </dgm:presLayoutVars>
      </dgm:prSet>
      <dgm:spPr/>
    </dgm:pt>
    <dgm:pt modelId="{2CCDDAC5-5F27-4D98-953F-640E69CC56AC}" type="pres">
      <dgm:prSet presAssocID="{8F62C7B6-03A2-408C-8305-7BD2179848F6}" presName="ChildAccent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CF594B6-26E0-43F6-8453-FAEE957B9949}" type="pres">
      <dgm:prSet presAssocID="{8F62C7B6-03A2-408C-8305-7BD2179848F6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D2F8B74-3C07-4784-9113-975C03625403}" type="presOf" srcId="{883DF747-9013-47BB-8824-C955BD49D1BA}" destId="{04747529-00A5-4DD5-A584-1205A2AFAA5E}" srcOrd="0" destOrd="0" presId="urn:microsoft.com/office/officeart/2008/layout/SquareAccentList"/>
    <dgm:cxn modelId="{8D296D5E-B176-4E13-82F9-BF8CE2F5DEE6}" type="presOf" srcId="{8F62C7B6-03A2-408C-8305-7BD2179848F6}" destId="{BCF594B6-26E0-43F6-8453-FAEE957B9949}" srcOrd="0" destOrd="0" presId="urn:microsoft.com/office/officeart/2008/layout/SquareAccentList"/>
    <dgm:cxn modelId="{F6690695-36E4-408D-B6B5-30463C7D761F}" type="presOf" srcId="{0255991E-32CC-490E-BCD8-E0A841C2FE44}" destId="{3394354A-B0B0-4E02-A03C-F6CE42A6DDD9}" srcOrd="0" destOrd="0" presId="urn:microsoft.com/office/officeart/2008/layout/SquareAccentList"/>
    <dgm:cxn modelId="{6EBF0D34-B163-402A-87B0-B1177EB4AF97}" srcId="{6AF36F5F-385E-4DD0-92EC-AA4DC650BAC6}" destId="{8F62C7B6-03A2-408C-8305-7BD2179848F6}" srcOrd="2" destOrd="0" parTransId="{35BE50B8-2A0D-4B01-A738-2628C35969FB}" sibTransId="{126B29A5-3809-4D63-B34C-C859976E78CE}"/>
    <dgm:cxn modelId="{A41D9A44-7274-47FD-B497-FEFD2AF60EAE}" srcId="{6AF36F5F-385E-4DD0-92EC-AA4DC650BAC6}" destId="{883DF747-9013-47BB-8824-C955BD49D1BA}" srcOrd="1" destOrd="0" parTransId="{58640B2F-E8C9-49CF-A0CD-E7717736E832}" sibTransId="{30953F6F-6463-49FB-AE03-83DF110818BE}"/>
    <dgm:cxn modelId="{83F35E08-6E9B-45A4-A3CA-5465FC311B64}" type="presOf" srcId="{6AF36F5F-385E-4DD0-92EC-AA4DC650BAC6}" destId="{3BD143F3-9DE1-45E8-A04A-E997DE843682}" srcOrd="0" destOrd="0" presId="urn:microsoft.com/office/officeart/2008/layout/SquareAccentList"/>
    <dgm:cxn modelId="{80D5EC2F-C19F-4267-AF7F-B5033C8E83D4}" srcId="{6AF36F5F-385E-4DD0-92EC-AA4DC650BAC6}" destId="{0255991E-32CC-490E-BCD8-E0A841C2FE44}" srcOrd="0" destOrd="0" parTransId="{AC1FFA80-E7D4-4743-B53A-65BE40656BD2}" sibTransId="{E89E0775-1B1C-45A1-99EA-9C53A2D5179C}"/>
    <dgm:cxn modelId="{EAF2B5AF-5238-4D25-B0D3-7ACE47867539}" type="presOf" srcId="{7224C241-F633-4F65-86BC-8C416DC46F02}" destId="{E43B48B0-E09C-4BD2-B4BD-B77086541D41}" srcOrd="0" destOrd="0" presId="urn:microsoft.com/office/officeart/2008/layout/SquareAccentList"/>
    <dgm:cxn modelId="{98D423C0-4C4C-4348-823C-EEE0CA6B92F1}" srcId="{7224C241-F633-4F65-86BC-8C416DC46F02}" destId="{6AF36F5F-385E-4DD0-92EC-AA4DC650BAC6}" srcOrd="0" destOrd="0" parTransId="{BFCB633D-DE64-40FB-A9F4-BAE875BFBF1D}" sibTransId="{963F986B-AB5C-410A-A070-8CE3299DE71F}"/>
    <dgm:cxn modelId="{D2131C70-DCB4-4486-9CE9-39103E46242B}" type="presParOf" srcId="{E43B48B0-E09C-4BD2-B4BD-B77086541D41}" destId="{B2BB14BC-DAF5-4297-9EAE-A1CA1A74A83A}" srcOrd="0" destOrd="0" presId="urn:microsoft.com/office/officeart/2008/layout/SquareAccentList"/>
    <dgm:cxn modelId="{17C3BCAE-7E20-405F-AC99-D70EA5B3CB0F}" type="presParOf" srcId="{B2BB14BC-DAF5-4297-9EAE-A1CA1A74A83A}" destId="{AA5B30A1-CB34-4CC4-800D-1F3843D3DEE1}" srcOrd="0" destOrd="0" presId="urn:microsoft.com/office/officeart/2008/layout/SquareAccentList"/>
    <dgm:cxn modelId="{7A3616A1-E1FB-496E-838D-E3D1441F626D}" type="presParOf" srcId="{AA5B30A1-CB34-4CC4-800D-1F3843D3DEE1}" destId="{3C789D0A-795C-4909-A010-DAFAFBC59097}" srcOrd="0" destOrd="0" presId="urn:microsoft.com/office/officeart/2008/layout/SquareAccentList"/>
    <dgm:cxn modelId="{03E86AD2-FDD0-409A-AE3B-0AD34835EF5F}" type="presParOf" srcId="{AA5B30A1-CB34-4CC4-800D-1F3843D3DEE1}" destId="{9D1BA66D-274C-472B-8A31-237506C27DB6}" srcOrd="1" destOrd="0" presId="urn:microsoft.com/office/officeart/2008/layout/SquareAccentList"/>
    <dgm:cxn modelId="{F2392A0C-CD1D-49C6-BF03-156AAF81ED0F}" type="presParOf" srcId="{AA5B30A1-CB34-4CC4-800D-1F3843D3DEE1}" destId="{3BD143F3-9DE1-45E8-A04A-E997DE843682}" srcOrd="2" destOrd="0" presId="urn:microsoft.com/office/officeart/2008/layout/SquareAccentList"/>
    <dgm:cxn modelId="{594E436B-74BC-4608-8D22-AE0D668414DC}" type="presParOf" srcId="{B2BB14BC-DAF5-4297-9EAE-A1CA1A74A83A}" destId="{9628AF5B-348F-40FB-AD55-151F1A4120C0}" srcOrd="1" destOrd="0" presId="urn:microsoft.com/office/officeart/2008/layout/SquareAccentList"/>
    <dgm:cxn modelId="{E681742D-5678-4DC9-8191-22CD5AD81590}" type="presParOf" srcId="{9628AF5B-348F-40FB-AD55-151F1A4120C0}" destId="{14BED6E1-DB34-4A74-96F5-280DB5CB8969}" srcOrd="0" destOrd="0" presId="urn:microsoft.com/office/officeart/2008/layout/SquareAccentList"/>
    <dgm:cxn modelId="{DBCE409A-2B50-4CE5-A068-2675A996C50D}" type="presParOf" srcId="{14BED6E1-DB34-4A74-96F5-280DB5CB8969}" destId="{20379596-D947-43D0-913A-8DA55529B192}" srcOrd="0" destOrd="0" presId="urn:microsoft.com/office/officeart/2008/layout/SquareAccentList"/>
    <dgm:cxn modelId="{63A2E9F1-2580-49F6-A8B5-CFB6F7EF0708}" type="presParOf" srcId="{14BED6E1-DB34-4A74-96F5-280DB5CB8969}" destId="{3394354A-B0B0-4E02-A03C-F6CE42A6DDD9}" srcOrd="1" destOrd="0" presId="urn:microsoft.com/office/officeart/2008/layout/SquareAccentList"/>
    <dgm:cxn modelId="{C0471620-DA06-4204-A3D2-52C131A84D2C}" type="presParOf" srcId="{9628AF5B-348F-40FB-AD55-151F1A4120C0}" destId="{A6DBCB2C-5DD2-4060-8B27-6A5DEC1978E8}" srcOrd="1" destOrd="0" presId="urn:microsoft.com/office/officeart/2008/layout/SquareAccentList"/>
    <dgm:cxn modelId="{7FCD91D0-0C2B-4764-B8AB-F393353A244C}" type="presParOf" srcId="{A6DBCB2C-5DD2-4060-8B27-6A5DEC1978E8}" destId="{40E44D04-C80F-406C-8445-C5FF6010AF4F}" srcOrd="0" destOrd="0" presId="urn:microsoft.com/office/officeart/2008/layout/SquareAccentList"/>
    <dgm:cxn modelId="{FE0F85FB-F5A7-4A5F-8826-6EF9326DB22E}" type="presParOf" srcId="{A6DBCB2C-5DD2-4060-8B27-6A5DEC1978E8}" destId="{04747529-00A5-4DD5-A584-1205A2AFAA5E}" srcOrd="1" destOrd="0" presId="urn:microsoft.com/office/officeart/2008/layout/SquareAccentList"/>
    <dgm:cxn modelId="{A6FAEBA5-63E5-4129-9D72-AE239A665140}" type="presParOf" srcId="{9628AF5B-348F-40FB-AD55-151F1A4120C0}" destId="{0AB8D44C-30B7-4E45-A060-36EB67A2C14B}" srcOrd="2" destOrd="0" presId="urn:microsoft.com/office/officeart/2008/layout/SquareAccentList"/>
    <dgm:cxn modelId="{A24AD7B3-A87C-4659-9BB6-A8268DF01207}" type="presParOf" srcId="{0AB8D44C-30B7-4E45-A060-36EB67A2C14B}" destId="{2CCDDAC5-5F27-4D98-953F-640E69CC56AC}" srcOrd="0" destOrd="0" presId="urn:microsoft.com/office/officeart/2008/layout/SquareAccentList"/>
    <dgm:cxn modelId="{C27D8D5B-B245-40EA-977F-61014933E907}" type="presParOf" srcId="{0AB8D44C-30B7-4E45-A060-36EB67A2C14B}" destId="{BCF594B6-26E0-43F6-8453-FAEE957B994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68A04C-D287-43A9-A670-5DA38F22BEE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2FD9FA2-B39E-46D4-8D14-AD2F1FCB9B76}">
      <dgm:prSet phldrT="[Metin]" custT="1"/>
      <dgm:spPr/>
      <dgm:t>
        <a:bodyPr/>
        <a:lstStyle/>
        <a:p>
          <a:r>
            <a:rPr lang="tr-TR" sz="3600" b="1" dirty="0" smtClean="0">
              <a:solidFill>
                <a:srgbClr val="002060"/>
              </a:solidFill>
            </a:rPr>
            <a:t>NUMUNE HİLELERİ</a:t>
          </a:r>
          <a:endParaRPr lang="tr-TR" sz="3600" b="1" dirty="0">
            <a:solidFill>
              <a:srgbClr val="002060"/>
            </a:solidFill>
          </a:endParaRPr>
        </a:p>
      </dgm:t>
    </dgm:pt>
    <dgm:pt modelId="{BC8FE423-6846-4660-99D8-5E9E408467C2}" type="parTrans" cxnId="{D40466A5-639D-4C47-9ECE-99C70B824018}">
      <dgm:prSet/>
      <dgm:spPr/>
      <dgm:t>
        <a:bodyPr/>
        <a:lstStyle/>
        <a:p>
          <a:endParaRPr lang="tr-TR"/>
        </a:p>
      </dgm:t>
    </dgm:pt>
    <dgm:pt modelId="{9FA040F4-C7CC-4F41-91B4-6715F5004741}" type="sibTrans" cxnId="{D40466A5-639D-4C47-9ECE-99C70B824018}">
      <dgm:prSet/>
      <dgm:spPr/>
      <dgm:t>
        <a:bodyPr/>
        <a:lstStyle/>
        <a:p>
          <a:endParaRPr lang="tr-TR"/>
        </a:p>
      </dgm:t>
    </dgm:pt>
    <dgm:pt modelId="{E6E3D734-6B94-4387-8B3A-8FC1A3F40B03}">
      <dgm:prSet phldrT="[Metin]" custT="1"/>
      <dgm:spPr/>
      <dgm:t>
        <a:bodyPr/>
        <a:lstStyle/>
        <a:p>
          <a:pPr algn="l"/>
          <a:endParaRPr lang="tr-TR" sz="2400" dirty="0" smtClean="0"/>
        </a:p>
        <a:p>
          <a:pPr algn="l"/>
          <a:r>
            <a:rPr lang="tr-TR" sz="1800" b="1" dirty="0" smtClean="0">
              <a:solidFill>
                <a:srgbClr val="002060"/>
              </a:solidFill>
            </a:rPr>
            <a:t>Numune seyreltme</a:t>
          </a:r>
        </a:p>
        <a:p>
          <a:pPr algn="l"/>
          <a:r>
            <a:rPr lang="tr-TR" sz="1800" dirty="0" smtClean="0"/>
            <a:t>İdrara dışardan sıvı ilave edilmesi</a:t>
          </a:r>
        </a:p>
        <a:p>
          <a:pPr algn="l"/>
          <a:r>
            <a:rPr lang="tr-TR" sz="1800" dirty="0" err="1" smtClean="0"/>
            <a:t>Diüretik</a:t>
          </a:r>
          <a:r>
            <a:rPr lang="tr-TR" sz="1800" dirty="0" smtClean="0"/>
            <a:t> kullanma</a:t>
          </a:r>
        </a:p>
        <a:p>
          <a:pPr algn="l"/>
          <a:r>
            <a:rPr lang="tr-TR" sz="1800" dirty="0" smtClean="0"/>
            <a:t>Aşırı sıvı alma</a:t>
          </a:r>
        </a:p>
        <a:p>
          <a:pPr algn="l"/>
          <a:r>
            <a:rPr lang="tr-TR" sz="1800" dirty="0" smtClean="0"/>
            <a:t>Atılımı artırmak için madde kullanmak</a:t>
          </a:r>
        </a:p>
        <a:p>
          <a:pPr algn="l"/>
          <a:endParaRPr lang="tr-TR" sz="2000" dirty="0" smtClean="0"/>
        </a:p>
        <a:p>
          <a:pPr algn="l"/>
          <a:endParaRPr lang="tr-TR" sz="2400" dirty="0"/>
        </a:p>
      </dgm:t>
    </dgm:pt>
    <dgm:pt modelId="{681D255E-0821-41C3-990D-9A2908EFF594}" type="parTrans" cxnId="{2D88F0D8-6B28-4907-A389-49A89F96F59E}">
      <dgm:prSet/>
      <dgm:spPr/>
      <dgm:t>
        <a:bodyPr/>
        <a:lstStyle/>
        <a:p>
          <a:endParaRPr lang="tr-TR"/>
        </a:p>
      </dgm:t>
    </dgm:pt>
    <dgm:pt modelId="{41D1B383-2C82-4007-8E67-1AB904DA9A45}" type="sibTrans" cxnId="{2D88F0D8-6B28-4907-A389-49A89F96F59E}">
      <dgm:prSet/>
      <dgm:spPr/>
      <dgm:t>
        <a:bodyPr/>
        <a:lstStyle/>
        <a:p>
          <a:endParaRPr lang="tr-TR"/>
        </a:p>
      </dgm:t>
    </dgm:pt>
    <dgm:pt modelId="{4D11D3B2-5E6B-4189-85D6-E4DC58A2D1C1}">
      <dgm:prSet phldrT="[Metin]" custT="1"/>
      <dgm:spPr/>
      <dgm:t>
        <a:bodyPr/>
        <a:lstStyle/>
        <a:p>
          <a:pPr algn="l"/>
          <a:r>
            <a:rPr lang="tr-TR" sz="1800" b="1" dirty="0" smtClean="0">
              <a:solidFill>
                <a:srgbClr val="002060"/>
              </a:solidFill>
            </a:rPr>
            <a:t>Numune değiştirme</a:t>
          </a:r>
        </a:p>
        <a:p>
          <a:pPr algn="l"/>
          <a:r>
            <a:rPr lang="tr-TR" sz="1800" b="0" dirty="0" smtClean="0">
              <a:solidFill>
                <a:schemeClr val="tx1"/>
              </a:solidFill>
            </a:rPr>
            <a:t>Başkasının idrarını verme</a:t>
          </a:r>
        </a:p>
        <a:p>
          <a:pPr algn="l"/>
          <a:r>
            <a:rPr lang="tr-TR" sz="1800" b="0" dirty="0" smtClean="0">
              <a:solidFill>
                <a:schemeClr val="tx1"/>
              </a:solidFill>
            </a:rPr>
            <a:t>Kendi temiz idrarını verme</a:t>
          </a:r>
        </a:p>
        <a:p>
          <a:pPr algn="l"/>
          <a:r>
            <a:rPr lang="tr-TR" sz="1800" b="0" dirty="0" smtClean="0">
              <a:solidFill>
                <a:schemeClr val="tx1"/>
              </a:solidFill>
            </a:rPr>
            <a:t>Sahte idrar kullanma</a:t>
          </a:r>
        </a:p>
        <a:p>
          <a:pPr algn="l"/>
          <a:r>
            <a:rPr lang="tr-TR" sz="1800" b="0" dirty="0" smtClean="0">
              <a:solidFill>
                <a:schemeClr val="tx1"/>
              </a:solidFill>
            </a:rPr>
            <a:t>Bir hayvandan alınan idrar</a:t>
          </a:r>
        </a:p>
        <a:p>
          <a:pPr algn="l"/>
          <a:endParaRPr lang="tr-TR" sz="1800" b="0" dirty="0" smtClean="0">
            <a:solidFill>
              <a:schemeClr val="tx1"/>
            </a:solidFill>
          </a:endParaRPr>
        </a:p>
      </dgm:t>
    </dgm:pt>
    <dgm:pt modelId="{9400C941-52D7-4E82-8EA6-4BAE8BC538CB}" type="parTrans" cxnId="{31A68728-AA1A-453A-A4D5-0ADE42FF0E26}">
      <dgm:prSet/>
      <dgm:spPr/>
      <dgm:t>
        <a:bodyPr/>
        <a:lstStyle/>
        <a:p>
          <a:endParaRPr lang="tr-TR"/>
        </a:p>
      </dgm:t>
    </dgm:pt>
    <dgm:pt modelId="{DB2A841B-D2C7-49B1-ADB2-ADC47FCE199A}" type="sibTrans" cxnId="{31A68728-AA1A-453A-A4D5-0ADE42FF0E26}">
      <dgm:prSet/>
      <dgm:spPr/>
      <dgm:t>
        <a:bodyPr/>
        <a:lstStyle/>
        <a:p>
          <a:endParaRPr lang="tr-TR"/>
        </a:p>
      </dgm:t>
    </dgm:pt>
    <dgm:pt modelId="{0DA3B50A-DABA-49CF-B026-1B7F87D714F0}">
      <dgm:prSet phldrT="[Metin]" custT="1"/>
      <dgm:spPr/>
      <dgm:t>
        <a:bodyPr/>
        <a:lstStyle/>
        <a:p>
          <a:pPr algn="l"/>
          <a:r>
            <a:rPr lang="tr-TR" sz="1800" b="1" dirty="0" smtClean="0">
              <a:solidFill>
                <a:srgbClr val="002060"/>
              </a:solidFill>
            </a:rPr>
            <a:t>Numuneye müdahale</a:t>
          </a:r>
        </a:p>
        <a:p>
          <a:pPr algn="l"/>
          <a:r>
            <a:rPr lang="tr-TR" sz="1800" dirty="0" smtClean="0"/>
            <a:t>Dışardan idrara kimyasal ilave edilmesi</a:t>
          </a:r>
        </a:p>
        <a:p>
          <a:pPr algn="l"/>
          <a:r>
            <a:rPr lang="tr-TR" sz="1800" dirty="0" smtClean="0"/>
            <a:t>Analizi etkilemek için kişinin dışardan alması</a:t>
          </a:r>
        </a:p>
        <a:p>
          <a:pPr algn="l"/>
          <a:endParaRPr lang="tr-TR" sz="1800" dirty="0" smtClean="0"/>
        </a:p>
        <a:p>
          <a:pPr algn="l"/>
          <a:endParaRPr lang="tr-TR" sz="1800" dirty="0" smtClean="0"/>
        </a:p>
        <a:p>
          <a:pPr algn="l"/>
          <a:endParaRPr lang="tr-TR" sz="1800" dirty="0"/>
        </a:p>
      </dgm:t>
    </dgm:pt>
    <dgm:pt modelId="{8675F0A7-E138-4304-8D90-24EA547FB5E5}" type="parTrans" cxnId="{EB800DD8-2EB4-4504-BA85-3D1319F35C53}">
      <dgm:prSet/>
      <dgm:spPr/>
      <dgm:t>
        <a:bodyPr/>
        <a:lstStyle/>
        <a:p>
          <a:endParaRPr lang="tr-TR"/>
        </a:p>
      </dgm:t>
    </dgm:pt>
    <dgm:pt modelId="{F4EADAE2-E59E-4AE1-86D6-C83688AD1AF5}" type="sibTrans" cxnId="{EB800DD8-2EB4-4504-BA85-3D1319F35C53}">
      <dgm:prSet/>
      <dgm:spPr/>
      <dgm:t>
        <a:bodyPr/>
        <a:lstStyle/>
        <a:p>
          <a:endParaRPr lang="tr-TR"/>
        </a:p>
      </dgm:t>
    </dgm:pt>
    <dgm:pt modelId="{9E8B2856-6F8A-41DD-883F-5CD7C2C6B82E}">
      <dgm:prSet phldrT="[Metin]" custT="1"/>
      <dgm:spPr/>
      <dgm:t>
        <a:bodyPr/>
        <a:lstStyle/>
        <a:p>
          <a:pPr algn="l"/>
          <a:r>
            <a:rPr lang="tr-TR" sz="1800" b="1" dirty="0" smtClean="0">
              <a:solidFill>
                <a:srgbClr val="002060"/>
              </a:solidFill>
            </a:rPr>
            <a:t>Sonuç değiştirme</a:t>
          </a:r>
        </a:p>
        <a:p>
          <a:pPr algn="l"/>
          <a:r>
            <a:rPr lang="tr-TR" sz="1800" b="0" dirty="0" smtClean="0">
              <a:solidFill>
                <a:schemeClr val="tx1"/>
              </a:solidFill>
            </a:rPr>
            <a:t>Yetkili kişi müdahalesi</a:t>
          </a:r>
        </a:p>
        <a:p>
          <a:pPr algn="l"/>
          <a:r>
            <a:rPr lang="tr-TR" sz="1800" b="0" dirty="0" smtClean="0">
              <a:solidFill>
                <a:schemeClr val="tx1"/>
              </a:solidFill>
            </a:rPr>
            <a:t>Yetkisiz kişi müdahalesi</a:t>
          </a:r>
        </a:p>
        <a:p>
          <a:pPr algn="l"/>
          <a:endParaRPr lang="tr-TR" sz="1800" b="0" dirty="0" smtClean="0">
            <a:solidFill>
              <a:srgbClr val="7030A0"/>
            </a:solidFill>
          </a:endParaRPr>
        </a:p>
        <a:p>
          <a:pPr algn="l"/>
          <a:endParaRPr lang="tr-TR" sz="1800" b="0" dirty="0" smtClean="0">
            <a:solidFill>
              <a:srgbClr val="7030A0"/>
            </a:solidFill>
          </a:endParaRPr>
        </a:p>
        <a:p>
          <a:pPr algn="l"/>
          <a:endParaRPr lang="tr-TR" sz="1800" b="0" dirty="0" smtClean="0">
            <a:solidFill>
              <a:srgbClr val="7030A0"/>
            </a:solidFill>
          </a:endParaRPr>
        </a:p>
        <a:p>
          <a:pPr algn="l"/>
          <a:endParaRPr lang="tr-TR" sz="1800" b="0" dirty="0">
            <a:solidFill>
              <a:schemeClr val="tx1"/>
            </a:solidFill>
          </a:endParaRPr>
        </a:p>
      </dgm:t>
    </dgm:pt>
    <dgm:pt modelId="{22126A17-221B-4E36-BA56-1B0039CBE851}" type="parTrans" cxnId="{5390ED9A-315D-4ECA-AED6-D6F57E5BF76E}">
      <dgm:prSet/>
      <dgm:spPr/>
      <dgm:t>
        <a:bodyPr/>
        <a:lstStyle/>
        <a:p>
          <a:endParaRPr lang="tr-TR"/>
        </a:p>
      </dgm:t>
    </dgm:pt>
    <dgm:pt modelId="{E554EDF7-9E01-4546-B1B8-98CCE08FDD12}" type="sibTrans" cxnId="{5390ED9A-315D-4ECA-AED6-D6F57E5BF76E}">
      <dgm:prSet/>
      <dgm:spPr/>
      <dgm:t>
        <a:bodyPr/>
        <a:lstStyle/>
        <a:p>
          <a:endParaRPr lang="tr-TR"/>
        </a:p>
      </dgm:t>
    </dgm:pt>
    <dgm:pt modelId="{9BE5169F-C385-4C9E-A4EF-BF028933D49E}">
      <dgm:prSet phldrT="[Metin]" custT="1"/>
      <dgm:spPr/>
      <dgm:t>
        <a:bodyPr/>
        <a:lstStyle/>
        <a:p>
          <a:pPr algn="l"/>
          <a:r>
            <a:rPr lang="tr-TR" sz="1800" b="1" dirty="0" smtClean="0">
              <a:solidFill>
                <a:srgbClr val="002060"/>
              </a:solidFill>
            </a:rPr>
            <a:t>Başka birinden numune alınması</a:t>
          </a:r>
        </a:p>
        <a:p>
          <a:pPr algn="l"/>
          <a:endParaRPr lang="tr-TR" sz="1800" b="1" dirty="0" smtClean="0">
            <a:solidFill>
              <a:srgbClr val="7030A0"/>
            </a:solidFill>
          </a:endParaRPr>
        </a:p>
        <a:p>
          <a:pPr algn="l"/>
          <a:endParaRPr lang="tr-TR" sz="1800" b="1" dirty="0" smtClean="0">
            <a:solidFill>
              <a:srgbClr val="7030A0"/>
            </a:solidFill>
          </a:endParaRPr>
        </a:p>
        <a:p>
          <a:pPr algn="l"/>
          <a:endParaRPr lang="tr-TR" sz="1800" b="1" dirty="0" smtClean="0">
            <a:solidFill>
              <a:srgbClr val="7030A0"/>
            </a:solidFill>
          </a:endParaRPr>
        </a:p>
        <a:p>
          <a:pPr algn="l"/>
          <a:endParaRPr lang="tr-TR" sz="1800" b="1" dirty="0" smtClean="0">
            <a:solidFill>
              <a:srgbClr val="7030A0"/>
            </a:solidFill>
          </a:endParaRPr>
        </a:p>
        <a:p>
          <a:pPr algn="l"/>
          <a:endParaRPr lang="tr-TR" sz="1800" b="1" dirty="0" smtClean="0">
            <a:solidFill>
              <a:srgbClr val="7030A0"/>
            </a:solidFill>
          </a:endParaRPr>
        </a:p>
        <a:p>
          <a:pPr algn="l"/>
          <a:endParaRPr lang="tr-TR" sz="1800" b="1" dirty="0" smtClean="0">
            <a:solidFill>
              <a:srgbClr val="7030A0"/>
            </a:solidFill>
          </a:endParaRPr>
        </a:p>
        <a:p>
          <a:pPr algn="l"/>
          <a:endParaRPr lang="tr-TR" sz="1800" b="1" dirty="0">
            <a:solidFill>
              <a:srgbClr val="7030A0"/>
            </a:solidFill>
          </a:endParaRPr>
        </a:p>
      </dgm:t>
    </dgm:pt>
    <dgm:pt modelId="{2944BC4B-E5B7-4245-BAA5-C64FDF72E20D}" type="parTrans" cxnId="{BEA6F2A5-3B28-4F75-A1BC-F678F17B61E7}">
      <dgm:prSet/>
      <dgm:spPr/>
      <dgm:t>
        <a:bodyPr/>
        <a:lstStyle/>
        <a:p>
          <a:endParaRPr lang="tr-TR"/>
        </a:p>
      </dgm:t>
    </dgm:pt>
    <dgm:pt modelId="{A0FB204B-1066-4406-B364-D9D6F8F1CBC1}" type="sibTrans" cxnId="{BEA6F2A5-3B28-4F75-A1BC-F678F17B61E7}">
      <dgm:prSet/>
      <dgm:spPr/>
      <dgm:t>
        <a:bodyPr/>
        <a:lstStyle/>
        <a:p>
          <a:endParaRPr lang="tr-TR"/>
        </a:p>
      </dgm:t>
    </dgm:pt>
    <dgm:pt modelId="{E4A2C44C-139B-467F-AF37-C6CA628CC9FB}" type="pres">
      <dgm:prSet presAssocID="{6768A04C-D287-43A9-A670-5DA38F22BEE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0C5CDCA-8DD6-4DA9-A3EB-1C75E446781A}" type="pres">
      <dgm:prSet presAssocID="{F2FD9FA2-B39E-46D4-8D14-AD2F1FCB9B76}" presName="roof" presStyleLbl="dkBgShp" presStyleIdx="0" presStyleCnt="2" custLinFactNeighborX="-2317" custLinFactNeighborY="827"/>
      <dgm:spPr/>
      <dgm:t>
        <a:bodyPr/>
        <a:lstStyle/>
        <a:p>
          <a:endParaRPr lang="tr-TR"/>
        </a:p>
      </dgm:t>
    </dgm:pt>
    <dgm:pt modelId="{4C04E5E5-4425-4896-8B33-14ACA21B715A}" type="pres">
      <dgm:prSet presAssocID="{F2FD9FA2-B39E-46D4-8D14-AD2F1FCB9B76}" presName="pillars" presStyleCnt="0"/>
      <dgm:spPr/>
    </dgm:pt>
    <dgm:pt modelId="{6166D2E9-CF7B-4A15-B72B-295C7DAF9ED4}" type="pres">
      <dgm:prSet presAssocID="{F2FD9FA2-B39E-46D4-8D14-AD2F1FCB9B76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E29B34-D5F5-4F36-9A75-080CCF11F6C7}" type="pres">
      <dgm:prSet presAssocID="{4D11D3B2-5E6B-4189-85D6-E4DC58A2D1C1}" presName="pillarX" presStyleLbl="node1" presStyleIdx="1" presStyleCnt="5" custLinFactNeighborX="-166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3949C5-8AC7-498B-BED5-9EFA414D633A}" type="pres">
      <dgm:prSet presAssocID="{0DA3B50A-DABA-49CF-B026-1B7F87D714F0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7D9679-9456-4FC6-AE0D-1D42755992D2}" type="pres">
      <dgm:prSet presAssocID="{9BE5169F-C385-4C9E-A4EF-BF028933D49E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C2E35D-E70D-4F20-B793-47ECEF8DB3F4}" type="pres">
      <dgm:prSet presAssocID="{9E8B2856-6F8A-41DD-883F-5CD7C2C6B82E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11738B-71C8-4CF5-B804-56EF4F37D2AC}" type="pres">
      <dgm:prSet presAssocID="{F2FD9FA2-B39E-46D4-8D14-AD2F1FCB9B76}" presName="base" presStyleLbl="dkBgShp" presStyleIdx="1" presStyleCnt="2"/>
      <dgm:spPr/>
    </dgm:pt>
  </dgm:ptLst>
  <dgm:cxnLst>
    <dgm:cxn modelId="{D40466A5-639D-4C47-9ECE-99C70B824018}" srcId="{6768A04C-D287-43A9-A670-5DA38F22BEE7}" destId="{F2FD9FA2-B39E-46D4-8D14-AD2F1FCB9B76}" srcOrd="0" destOrd="0" parTransId="{BC8FE423-6846-4660-99D8-5E9E408467C2}" sibTransId="{9FA040F4-C7CC-4F41-91B4-6715F5004741}"/>
    <dgm:cxn modelId="{89E50540-99E4-4EAA-8305-6D7A2C0308EE}" type="presOf" srcId="{9BE5169F-C385-4C9E-A4EF-BF028933D49E}" destId="{E07D9679-9456-4FC6-AE0D-1D42755992D2}" srcOrd="0" destOrd="0" presId="urn:microsoft.com/office/officeart/2005/8/layout/hList3"/>
    <dgm:cxn modelId="{2D88F0D8-6B28-4907-A389-49A89F96F59E}" srcId="{F2FD9FA2-B39E-46D4-8D14-AD2F1FCB9B76}" destId="{E6E3D734-6B94-4387-8B3A-8FC1A3F40B03}" srcOrd="0" destOrd="0" parTransId="{681D255E-0821-41C3-990D-9A2908EFF594}" sibTransId="{41D1B383-2C82-4007-8E67-1AB904DA9A45}"/>
    <dgm:cxn modelId="{570999F4-FCA5-4CD4-B7CE-41F21079CAD9}" type="presOf" srcId="{0DA3B50A-DABA-49CF-B026-1B7F87D714F0}" destId="{973949C5-8AC7-498B-BED5-9EFA414D633A}" srcOrd="0" destOrd="0" presId="urn:microsoft.com/office/officeart/2005/8/layout/hList3"/>
    <dgm:cxn modelId="{781E4D11-1454-436E-99FD-B8A3C971808D}" type="presOf" srcId="{6768A04C-D287-43A9-A670-5DA38F22BEE7}" destId="{E4A2C44C-139B-467F-AF37-C6CA628CC9FB}" srcOrd="0" destOrd="0" presId="urn:microsoft.com/office/officeart/2005/8/layout/hList3"/>
    <dgm:cxn modelId="{EF3E6C59-9804-4843-8435-E8479F919D9D}" type="presOf" srcId="{E6E3D734-6B94-4387-8B3A-8FC1A3F40B03}" destId="{6166D2E9-CF7B-4A15-B72B-295C7DAF9ED4}" srcOrd="0" destOrd="0" presId="urn:microsoft.com/office/officeart/2005/8/layout/hList3"/>
    <dgm:cxn modelId="{FDCADBAB-718B-403B-B0C3-D8182F2FC06E}" type="presOf" srcId="{4D11D3B2-5E6B-4189-85D6-E4DC58A2D1C1}" destId="{C5E29B34-D5F5-4F36-9A75-080CCF11F6C7}" srcOrd="0" destOrd="0" presId="urn:microsoft.com/office/officeart/2005/8/layout/hList3"/>
    <dgm:cxn modelId="{5390ED9A-315D-4ECA-AED6-D6F57E5BF76E}" srcId="{F2FD9FA2-B39E-46D4-8D14-AD2F1FCB9B76}" destId="{9E8B2856-6F8A-41DD-883F-5CD7C2C6B82E}" srcOrd="4" destOrd="0" parTransId="{22126A17-221B-4E36-BA56-1B0039CBE851}" sibTransId="{E554EDF7-9E01-4546-B1B8-98CCE08FDD12}"/>
    <dgm:cxn modelId="{EB800DD8-2EB4-4504-BA85-3D1319F35C53}" srcId="{F2FD9FA2-B39E-46D4-8D14-AD2F1FCB9B76}" destId="{0DA3B50A-DABA-49CF-B026-1B7F87D714F0}" srcOrd="2" destOrd="0" parTransId="{8675F0A7-E138-4304-8D90-24EA547FB5E5}" sibTransId="{F4EADAE2-E59E-4AE1-86D6-C83688AD1AF5}"/>
    <dgm:cxn modelId="{E73124CB-2C5D-4A46-950A-A6652B27CC87}" type="presOf" srcId="{F2FD9FA2-B39E-46D4-8D14-AD2F1FCB9B76}" destId="{20C5CDCA-8DD6-4DA9-A3EB-1C75E446781A}" srcOrd="0" destOrd="0" presId="urn:microsoft.com/office/officeart/2005/8/layout/hList3"/>
    <dgm:cxn modelId="{BEA6F2A5-3B28-4F75-A1BC-F678F17B61E7}" srcId="{F2FD9FA2-B39E-46D4-8D14-AD2F1FCB9B76}" destId="{9BE5169F-C385-4C9E-A4EF-BF028933D49E}" srcOrd="3" destOrd="0" parTransId="{2944BC4B-E5B7-4245-BAA5-C64FDF72E20D}" sibTransId="{A0FB204B-1066-4406-B364-D9D6F8F1CBC1}"/>
    <dgm:cxn modelId="{B27405C0-6FE4-47B9-A928-5692122A537D}" type="presOf" srcId="{9E8B2856-6F8A-41DD-883F-5CD7C2C6B82E}" destId="{D2C2E35D-E70D-4F20-B793-47ECEF8DB3F4}" srcOrd="0" destOrd="0" presId="urn:microsoft.com/office/officeart/2005/8/layout/hList3"/>
    <dgm:cxn modelId="{31A68728-AA1A-453A-A4D5-0ADE42FF0E26}" srcId="{F2FD9FA2-B39E-46D4-8D14-AD2F1FCB9B76}" destId="{4D11D3B2-5E6B-4189-85D6-E4DC58A2D1C1}" srcOrd="1" destOrd="0" parTransId="{9400C941-52D7-4E82-8EA6-4BAE8BC538CB}" sibTransId="{DB2A841B-D2C7-49B1-ADB2-ADC47FCE199A}"/>
    <dgm:cxn modelId="{26ACE2F1-A5E3-4EB7-9939-79172770A873}" type="presParOf" srcId="{E4A2C44C-139B-467F-AF37-C6CA628CC9FB}" destId="{20C5CDCA-8DD6-4DA9-A3EB-1C75E446781A}" srcOrd="0" destOrd="0" presId="urn:microsoft.com/office/officeart/2005/8/layout/hList3"/>
    <dgm:cxn modelId="{E6FE5E26-56B9-4CD1-AD03-F2CECE88C515}" type="presParOf" srcId="{E4A2C44C-139B-467F-AF37-C6CA628CC9FB}" destId="{4C04E5E5-4425-4896-8B33-14ACA21B715A}" srcOrd="1" destOrd="0" presId="urn:microsoft.com/office/officeart/2005/8/layout/hList3"/>
    <dgm:cxn modelId="{B023F6B0-1054-4829-9F98-EBD8EE376F19}" type="presParOf" srcId="{4C04E5E5-4425-4896-8B33-14ACA21B715A}" destId="{6166D2E9-CF7B-4A15-B72B-295C7DAF9ED4}" srcOrd="0" destOrd="0" presId="urn:microsoft.com/office/officeart/2005/8/layout/hList3"/>
    <dgm:cxn modelId="{039EA91C-F298-4F99-A7AA-1BF44989733E}" type="presParOf" srcId="{4C04E5E5-4425-4896-8B33-14ACA21B715A}" destId="{C5E29B34-D5F5-4F36-9A75-080CCF11F6C7}" srcOrd="1" destOrd="0" presId="urn:microsoft.com/office/officeart/2005/8/layout/hList3"/>
    <dgm:cxn modelId="{2DC9DC70-89BF-4ADD-A0A8-AFDFB57C4635}" type="presParOf" srcId="{4C04E5E5-4425-4896-8B33-14ACA21B715A}" destId="{973949C5-8AC7-498B-BED5-9EFA414D633A}" srcOrd="2" destOrd="0" presId="urn:microsoft.com/office/officeart/2005/8/layout/hList3"/>
    <dgm:cxn modelId="{C2F75EE7-F039-4049-A8C5-921782488489}" type="presParOf" srcId="{4C04E5E5-4425-4896-8B33-14ACA21B715A}" destId="{E07D9679-9456-4FC6-AE0D-1D42755992D2}" srcOrd="3" destOrd="0" presId="urn:microsoft.com/office/officeart/2005/8/layout/hList3"/>
    <dgm:cxn modelId="{D771AB0D-FA28-493D-B6E6-EA97D24ACD1C}" type="presParOf" srcId="{4C04E5E5-4425-4896-8B33-14ACA21B715A}" destId="{D2C2E35D-E70D-4F20-B793-47ECEF8DB3F4}" srcOrd="4" destOrd="0" presId="urn:microsoft.com/office/officeart/2005/8/layout/hList3"/>
    <dgm:cxn modelId="{559A949F-DD7D-4816-9277-7E64C83886B6}" type="presParOf" srcId="{E4A2C44C-139B-467F-AF37-C6CA628CC9FB}" destId="{A311738B-71C8-4CF5-B804-56EF4F37D2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8108EE-AEBD-415F-8E14-D830A8CF44ED}" type="doc">
      <dgm:prSet loTypeId="urn:microsoft.com/office/officeart/2005/8/layout/vList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4101B3C-01CE-4F97-9FF0-E485C808E659}">
      <dgm:prSet phldrT="[Metin]" custT="1"/>
      <dgm:spPr/>
      <dgm:t>
        <a:bodyPr/>
        <a:lstStyle/>
        <a:p>
          <a:r>
            <a:rPr lang="tr-TR" sz="1800" dirty="0" smtClean="0"/>
            <a:t>Kimlik doğrulama</a:t>
          </a:r>
          <a:endParaRPr lang="tr-TR" sz="1800" dirty="0"/>
        </a:p>
      </dgm:t>
    </dgm:pt>
    <dgm:pt modelId="{09B9774F-4722-409A-A7BF-640F3AAFC3E0}" type="parTrans" cxnId="{28FB4D7D-1E0C-4AE0-8B11-F82028E2C311}">
      <dgm:prSet/>
      <dgm:spPr/>
      <dgm:t>
        <a:bodyPr/>
        <a:lstStyle/>
        <a:p>
          <a:endParaRPr lang="tr-TR"/>
        </a:p>
      </dgm:t>
    </dgm:pt>
    <dgm:pt modelId="{86B146C3-8679-47B3-AF00-B95EEAEFD3E0}" type="sibTrans" cxnId="{28FB4D7D-1E0C-4AE0-8B11-F82028E2C311}">
      <dgm:prSet/>
      <dgm:spPr/>
      <dgm:t>
        <a:bodyPr/>
        <a:lstStyle/>
        <a:p>
          <a:endParaRPr lang="tr-TR"/>
        </a:p>
      </dgm:t>
    </dgm:pt>
    <dgm:pt modelId="{E84B4DC6-9D8A-432D-8430-BF13D4F4D262}">
      <dgm:prSet phldrT="[Metin]" custT="1"/>
      <dgm:spPr/>
      <dgm:t>
        <a:bodyPr/>
        <a:lstStyle/>
        <a:p>
          <a:pPr algn="l"/>
          <a:r>
            <a:rPr lang="tr-TR" sz="1800" dirty="0" smtClean="0"/>
            <a:t>Fotoğraflı kimlik belgesi (uygun değilse ilk basamakta numune verme işlemi sonlandırılır</a:t>
          </a:r>
          <a:endParaRPr lang="tr-TR" sz="1800" dirty="0"/>
        </a:p>
      </dgm:t>
    </dgm:pt>
    <dgm:pt modelId="{4B180D04-3756-448C-B877-F3FF7D065FCA}" type="parTrans" cxnId="{A0B11920-CFFD-4F3A-A27C-88317E03693E}">
      <dgm:prSet/>
      <dgm:spPr/>
      <dgm:t>
        <a:bodyPr/>
        <a:lstStyle/>
        <a:p>
          <a:endParaRPr lang="tr-TR"/>
        </a:p>
      </dgm:t>
    </dgm:pt>
    <dgm:pt modelId="{B10C5754-3B6E-4C47-A086-6931B0F07D4F}" type="sibTrans" cxnId="{A0B11920-CFFD-4F3A-A27C-88317E03693E}">
      <dgm:prSet/>
      <dgm:spPr/>
      <dgm:t>
        <a:bodyPr/>
        <a:lstStyle/>
        <a:p>
          <a:endParaRPr lang="tr-TR"/>
        </a:p>
      </dgm:t>
    </dgm:pt>
    <dgm:pt modelId="{6216DCA8-1CE3-422C-ADC1-9454CA5F97D2}">
      <dgm:prSet phldrT="[Metin]" custT="1"/>
      <dgm:spPr/>
      <dgm:t>
        <a:bodyPr/>
        <a:lstStyle/>
        <a:p>
          <a:pPr algn="l"/>
          <a:r>
            <a:rPr lang="tr-TR" sz="1800" dirty="0" smtClean="0"/>
            <a:t>Numune </a:t>
          </a:r>
          <a:r>
            <a:rPr lang="tr-TR" sz="1800" dirty="0" err="1" smtClean="0"/>
            <a:t>kimliklendirilmesi</a:t>
          </a:r>
          <a:r>
            <a:rPr lang="tr-TR" sz="1800" dirty="0" smtClean="0"/>
            <a:t> (numune etiketi ile kimlik bilgilerinin eşleştirilmesi)</a:t>
          </a:r>
          <a:endParaRPr lang="tr-TR" sz="1800" dirty="0"/>
        </a:p>
      </dgm:t>
    </dgm:pt>
    <dgm:pt modelId="{211C66D7-CCD5-49C0-922E-AB3D1FC19858}" type="parTrans" cxnId="{C1A45C1C-4B6A-4289-AD3E-B97B512D92EA}">
      <dgm:prSet/>
      <dgm:spPr/>
      <dgm:t>
        <a:bodyPr/>
        <a:lstStyle/>
        <a:p>
          <a:endParaRPr lang="tr-TR"/>
        </a:p>
      </dgm:t>
    </dgm:pt>
    <dgm:pt modelId="{680DAC2E-E7D6-48A7-B3D4-9E7979EDEDAE}" type="sibTrans" cxnId="{C1A45C1C-4B6A-4289-AD3E-B97B512D92EA}">
      <dgm:prSet/>
      <dgm:spPr/>
      <dgm:t>
        <a:bodyPr/>
        <a:lstStyle/>
        <a:p>
          <a:endParaRPr lang="tr-TR"/>
        </a:p>
      </dgm:t>
    </dgm:pt>
    <dgm:pt modelId="{59C74A8B-28CB-49E7-8AB2-935F5E381102}">
      <dgm:prSet phldrT="[Metin]" custT="1"/>
      <dgm:spPr/>
      <dgm:t>
        <a:bodyPr/>
        <a:lstStyle/>
        <a:p>
          <a:pPr algn="l"/>
          <a:r>
            <a:rPr lang="tr-TR" sz="1800" dirty="0" smtClean="0"/>
            <a:t>Tuvalet hazırlanır. Gözetim altında numune verir</a:t>
          </a:r>
          <a:endParaRPr lang="tr-TR" sz="1800" dirty="0"/>
        </a:p>
      </dgm:t>
    </dgm:pt>
    <dgm:pt modelId="{0685BCE7-9615-4F8D-9BD7-B0C78BAB5688}" type="parTrans" cxnId="{3267D41C-0D45-436C-BF22-5A3C239066BB}">
      <dgm:prSet/>
      <dgm:spPr/>
      <dgm:t>
        <a:bodyPr/>
        <a:lstStyle/>
        <a:p>
          <a:endParaRPr lang="tr-TR"/>
        </a:p>
      </dgm:t>
    </dgm:pt>
    <dgm:pt modelId="{98AF7511-F488-46AC-AECD-682D4D8074F4}" type="sibTrans" cxnId="{3267D41C-0D45-436C-BF22-5A3C239066BB}">
      <dgm:prSet/>
      <dgm:spPr/>
      <dgm:t>
        <a:bodyPr/>
        <a:lstStyle/>
        <a:p>
          <a:endParaRPr lang="tr-TR"/>
        </a:p>
      </dgm:t>
    </dgm:pt>
    <dgm:pt modelId="{5E104E58-D516-47EE-96EF-89C612236AB6}">
      <dgm:prSet phldrT="[Metin]" custT="1"/>
      <dgm:spPr/>
      <dgm:t>
        <a:bodyPr/>
        <a:lstStyle/>
        <a:p>
          <a:r>
            <a:rPr lang="tr-TR" sz="1600" dirty="0" smtClean="0"/>
            <a:t>Numune kabul-ret</a:t>
          </a:r>
          <a:endParaRPr lang="tr-TR" sz="1600" dirty="0"/>
        </a:p>
      </dgm:t>
    </dgm:pt>
    <dgm:pt modelId="{4E4A08BB-8370-429F-B306-F57B2C4A396A}" type="parTrans" cxnId="{7C4B295A-4B47-4772-8F16-2BC824574B20}">
      <dgm:prSet/>
      <dgm:spPr/>
      <dgm:t>
        <a:bodyPr/>
        <a:lstStyle/>
        <a:p>
          <a:endParaRPr lang="tr-TR"/>
        </a:p>
      </dgm:t>
    </dgm:pt>
    <dgm:pt modelId="{9B41A238-20CF-4AE0-922E-38A4BD1DB32B}" type="sibTrans" cxnId="{7C4B295A-4B47-4772-8F16-2BC824574B20}">
      <dgm:prSet/>
      <dgm:spPr/>
      <dgm:t>
        <a:bodyPr/>
        <a:lstStyle/>
        <a:p>
          <a:endParaRPr lang="tr-TR"/>
        </a:p>
      </dgm:t>
    </dgm:pt>
    <dgm:pt modelId="{BCCD065D-700C-4E69-B4C4-0CD316195C7E}">
      <dgm:prSet phldrT="[Metin]" custT="1"/>
      <dgm:spPr/>
      <dgm:t>
        <a:bodyPr/>
        <a:lstStyle/>
        <a:p>
          <a:pPr algn="l"/>
          <a:r>
            <a:rPr lang="tr-TR" sz="1600" dirty="0" smtClean="0"/>
            <a:t>Numune kimlik doğrulaması yapılır</a:t>
          </a:r>
          <a:endParaRPr lang="tr-TR" sz="1600" dirty="0"/>
        </a:p>
      </dgm:t>
    </dgm:pt>
    <dgm:pt modelId="{FEDABB45-4B38-4309-9ABA-19FE5734DA98}" type="parTrans" cxnId="{701E760E-D269-4B74-846E-FFE7525B2B07}">
      <dgm:prSet/>
      <dgm:spPr/>
      <dgm:t>
        <a:bodyPr/>
        <a:lstStyle/>
        <a:p>
          <a:endParaRPr lang="tr-TR"/>
        </a:p>
      </dgm:t>
    </dgm:pt>
    <dgm:pt modelId="{28226813-2C3E-4103-870C-AA05518AB206}" type="sibTrans" cxnId="{701E760E-D269-4B74-846E-FFE7525B2B07}">
      <dgm:prSet/>
      <dgm:spPr/>
      <dgm:t>
        <a:bodyPr/>
        <a:lstStyle/>
        <a:p>
          <a:endParaRPr lang="tr-TR"/>
        </a:p>
      </dgm:t>
    </dgm:pt>
    <dgm:pt modelId="{9C80A170-B0E1-4AB9-9EE1-FA24445FAE94}">
      <dgm:prSet phldrT="[Metin]" custT="1"/>
      <dgm:spPr/>
      <dgm:t>
        <a:bodyPr/>
        <a:lstStyle/>
        <a:p>
          <a:r>
            <a:rPr lang="tr-TR" sz="1800" dirty="0" smtClean="0"/>
            <a:t>Numune transferi</a:t>
          </a:r>
        </a:p>
        <a:p>
          <a:r>
            <a:rPr lang="tr-TR" sz="1800" dirty="0" smtClean="0"/>
            <a:t>Uzak transfer için numuneler güvenlikli (kilitli/mühürlü) numune çantaları ile laboratuvara transfer edilir</a:t>
          </a:r>
          <a:endParaRPr lang="tr-TR" sz="1800" dirty="0"/>
        </a:p>
      </dgm:t>
    </dgm:pt>
    <dgm:pt modelId="{31FDE31A-83E1-471A-AAD4-E6C0C39F32CA}" type="parTrans" cxnId="{13EAAD54-D26B-4E02-AB01-00A6B34339BC}">
      <dgm:prSet/>
      <dgm:spPr/>
      <dgm:t>
        <a:bodyPr/>
        <a:lstStyle/>
        <a:p>
          <a:endParaRPr lang="tr-TR"/>
        </a:p>
      </dgm:t>
    </dgm:pt>
    <dgm:pt modelId="{6DA1CBDD-EBA0-4A60-890A-CDF0D7A6E3FA}" type="sibTrans" cxnId="{13EAAD54-D26B-4E02-AB01-00A6B34339BC}">
      <dgm:prSet/>
      <dgm:spPr/>
      <dgm:t>
        <a:bodyPr/>
        <a:lstStyle/>
        <a:p>
          <a:endParaRPr lang="tr-TR"/>
        </a:p>
      </dgm:t>
    </dgm:pt>
    <dgm:pt modelId="{B800E323-0B6A-49FA-AEEB-183C8CEAC18D}">
      <dgm:prSet phldrT="[Metin]" custT="1"/>
      <dgm:spPr/>
      <dgm:t>
        <a:bodyPr/>
        <a:lstStyle/>
        <a:p>
          <a:r>
            <a:rPr lang="tr-TR" sz="1800" dirty="0" smtClean="0"/>
            <a:t>Gözetimli numune alma</a:t>
          </a:r>
          <a:endParaRPr lang="tr-TR" sz="1800" dirty="0"/>
        </a:p>
      </dgm:t>
    </dgm:pt>
    <dgm:pt modelId="{CA76696D-EFB8-4EB9-BCE6-94D0CB96F543}" type="sibTrans" cxnId="{0BC79213-D43A-41B5-916C-C3270FD00892}">
      <dgm:prSet/>
      <dgm:spPr/>
      <dgm:t>
        <a:bodyPr/>
        <a:lstStyle/>
        <a:p>
          <a:endParaRPr lang="tr-TR"/>
        </a:p>
      </dgm:t>
    </dgm:pt>
    <dgm:pt modelId="{D9DA5DBD-AAA3-46D9-9AF6-D09C4398AD59}" type="parTrans" cxnId="{0BC79213-D43A-41B5-916C-C3270FD00892}">
      <dgm:prSet/>
      <dgm:spPr/>
      <dgm:t>
        <a:bodyPr/>
        <a:lstStyle/>
        <a:p>
          <a:endParaRPr lang="tr-TR"/>
        </a:p>
      </dgm:t>
    </dgm:pt>
    <dgm:pt modelId="{8D5D17ED-DE03-4839-8EC8-191113BD715C}">
      <dgm:prSet phldrT="[Metin]" custT="1"/>
      <dgm:spPr/>
      <dgm:t>
        <a:bodyPr/>
        <a:lstStyle/>
        <a:p>
          <a:pPr algn="l"/>
          <a:r>
            <a:rPr lang="tr-TR" sz="1800" dirty="0" smtClean="0"/>
            <a:t>Bilgi verilir, sorular yanıtlanır, onam alınır. Kişi hazırlanır; üstü aranır, </a:t>
          </a:r>
          <a:endParaRPr lang="tr-TR" sz="1800" dirty="0"/>
        </a:p>
      </dgm:t>
    </dgm:pt>
    <dgm:pt modelId="{15A96289-6455-4107-9A09-1A50393B0A8A}" type="sibTrans" cxnId="{ECF1F007-4266-4CAD-884F-0E6E521760AC}">
      <dgm:prSet/>
      <dgm:spPr/>
      <dgm:t>
        <a:bodyPr/>
        <a:lstStyle/>
        <a:p>
          <a:endParaRPr lang="tr-TR"/>
        </a:p>
      </dgm:t>
    </dgm:pt>
    <dgm:pt modelId="{72755D88-0914-4D30-98F4-08199C95C167}" type="parTrans" cxnId="{ECF1F007-4266-4CAD-884F-0E6E521760AC}">
      <dgm:prSet/>
      <dgm:spPr/>
      <dgm:t>
        <a:bodyPr/>
        <a:lstStyle/>
        <a:p>
          <a:endParaRPr lang="tr-TR"/>
        </a:p>
      </dgm:t>
    </dgm:pt>
    <dgm:pt modelId="{772BA106-B626-4E07-8D4C-71C776D03FC9}">
      <dgm:prSet phldrT="[Metin]" custT="1"/>
      <dgm:spPr/>
      <dgm:t>
        <a:bodyPr/>
        <a:lstStyle/>
        <a:p>
          <a:pPr algn="l"/>
          <a:r>
            <a:rPr lang="tr-TR" sz="1600" dirty="0" smtClean="0"/>
            <a:t>4 </a:t>
          </a:r>
          <a:r>
            <a:rPr lang="tr-TR" sz="1600" dirty="0" err="1" smtClean="0"/>
            <a:t>dk</a:t>
          </a:r>
          <a:r>
            <a:rPr lang="tr-TR" sz="1600" dirty="0" smtClean="0"/>
            <a:t> içinde sıcaklık ölçülür, kayıt altına alınır. Kabul-ret kriterlerine göre numune uygunsa analiz için kabul edilir, değilse gerekçeleri ile reddedilir. Yeni numune istenir</a:t>
          </a:r>
          <a:endParaRPr lang="tr-TR" sz="1600" dirty="0"/>
        </a:p>
      </dgm:t>
    </dgm:pt>
    <dgm:pt modelId="{77BE09DC-F222-45DB-B7B9-CF448CF7FE49}" type="parTrans" cxnId="{025BA765-A01D-4C7F-B78E-101FEBD007D8}">
      <dgm:prSet/>
      <dgm:spPr/>
      <dgm:t>
        <a:bodyPr/>
        <a:lstStyle/>
        <a:p>
          <a:endParaRPr lang="tr-TR"/>
        </a:p>
      </dgm:t>
    </dgm:pt>
    <dgm:pt modelId="{28C6EE1D-9605-4890-9790-7F248E49497B}" type="sibTrans" cxnId="{025BA765-A01D-4C7F-B78E-101FEBD007D8}">
      <dgm:prSet/>
      <dgm:spPr/>
      <dgm:t>
        <a:bodyPr/>
        <a:lstStyle/>
        <a:p>
          <a:endParaRPr lang="tr-TR"/>
        </a:p>
      </dgm:t>
    </dgm:pt>
    <dgm:pt modelId="{C3A7AF53-101E-4446-A90D-B45C5FFD9CDB}" type="pres">
      <dgm:prSet presAssocID="{4C8108EE-AEBD-415F-8E14-D830A8CF44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5D0D0C2-8C10-4F09-B8B5-88F9F284E227}" type="pres">
      <dgm:prSet presAssocID="{F4101B3C-01CE-4F97-9FF0-E485C808E659}" presName="comp" presStyleCnt="0"/>
      <dgm:spPr/>
    </dgm:pt>
    <dgm:pt modelId="{F08107B6-0DD5-42A0-B4B8-2A85B91E100E}" type="pres">
      <dgm:prSet presAssocID="{F4101B3C-01CE-4F97-9FF0-E485C808E659}" presName="box" presStyleLbl="node1" presStyleIdx="0" presStyleCnt="4"/>
      <dgm:spPr/>
      <dgm:t>
        <a:bodyPr/>
        <a:lstStyle/>
        <a:p>
          <a:endParaRPr lang="tr-TR"/>
        </a:p>
      </dgm:t>
    </dgm:pt>
    <dgm:pt modelId="{91F730DE-7C17-4339-A28E-CE3A3561C934}" type="pres">
      <dgm:prSet presAssocID="{F4101B3C-01CE-4F97-9FF0-E485C808E659}" presName="img" presStyleLbl="fgImgPlace1" presStyleIdx="0" presStyleCnt="4" custScaleX="85757" custScaleY="1200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92717B-495D-4783-B27B-F05314F828D2}" type="pres">
      <dgm:prSet presAssocID="{F4101B3C-01CE-4F97-9FF0-E485C808E65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776EA3-446D-4DAF-B6AE-3BA54CCDAAAD}" type="pres">
      <dgm:prSet presAssocID="{86B146C3-8679-47B3-AF00-B95EEAEFD3E0}" presName="spacer" presStyleCnt="0"/>
      <dgm:spPr/>
    </dgm:pt>
    <dgm:pt modelId="{0D454C7F-845D-4851-9B3A-EE74B0AB3663}" type="pres">
      <dgm:prSet presAssocID="{B800E323-0B6A-49FA-AEEB-183C8CEAC18D}" presName="comp" presStyleCnt="0"/>
      <dgm:spPr/>
    </dgm:pt>
    <dgm:pt modelId="{98F5624C-564B-433A-9539-08B628A0538D}" type="pres">
      <dgm:prSet presAssocID="{B800E323-0B6A-49FA-AEEB-183C8CEAC18D}" presName="box" presStyleLbl="node1" presStyleIdx="1" presStyleCnt="4"/>
      <dgm:spPr/>
      <dgm:t>
        <a:bodyPr/>
        <a:lstStyle/>
        <a:p>
          <a:endParaRPr lang="tr-TR"/>
        </a:p>
      </dgm:t>
    </dgm:pt>
    <dgm:pt modelId="{9DC37C40-C2D9-46DF-8CBB-B80C378C4253}" type="pres">
      <dgm:prSet presAssocID="{B800E323-0B6A-49FA-AEEB-183C8CEAC18D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B163D7E-C9D4-406A-98B7-856A6E7FB3C3}" type="pres">
      <dgm:prSet presAssocID="{B800E323-0B6A-49FA-AEEB-183C8CEAC18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EEAEF6-628A-4DCE-8EE6-50B28ED8E5DB}" type="pres">
      <dgm:prSet presAssocID="{CA76696D-EFB8-4EB9-BCE6-94D0CB96F543}" presName="spacer" presStyleCnt="0"/>
      <dgm:spPr/>
    </dgm:pt>
    <dgm:pt modelId="{9402ADC5-8C72-4686-8748-110C84476228}" type="pres">
      <dgm:prSet presAssocID="{5E104E58-D516-47EE-96EF-89C612236AB6}" presName="comp" presStyleCnt="0"/>
      <dgm:spPr/>
    </dgm:pt>
    <dgm:pt modelId="{E6B6DBA7-40A8-4D0C-A11B-618A5F505DA8}" type="pres">
      <dgm:prSet presAssocID="{5E104E58-D516-47EE-96EF-89C612236AB6}" presName="box" presStyleLbl="node1" presStyleIdx="2" presStyleCnt="4"/>
      <dgm:spPr/>
      <dgm:t>
        <a:bodyPr/>
        <a:lstStyle/>
        <a:p>
          <a:endParaRPr lang="tr-TR"/>
        </a:p>
      </dgm:t>
    </dgm:pt>
    <dgm:pt modelId="{06BE32A0-D04A-4B07-8F56-90F47BD6E95F}" type="pres">
      <dgm:prSet presAssocID="{5E104E58-D516-47EE-96EF-89C612236AB6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DEE61E6-7DB7-42E5-AC32-0E4D3E31EDAF}" type="pres">
      <dgm:prSet presAssocID="{5E104E58-D516-47EE-96EF-89C612236AB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2D1C1A-F2CF-4AB1-985B-0C6F19F80AA2}" type="pres">
      <dgm:prSet presAssocID="{9B41A238-20CF-4AE0-922E-38A4BD1DB32B}" presName="spacer" presStyleCnt="0"/>
      <dgm:spPr/>
    </dgm:pt>
    <dgm:pt modelId="{42FAFED5-01A2-4C22-8D7D-65D93EE8EC0D}" type="pres">
      <dgm:prSet presAssocID="{9C80A170-B0E1-4AB9-9EE1-FA24445FAE94}" presName="comp" presStyleCnt="0"/>
      <dgm:spPr/>
    </dgm:pt>
    <dgm:pt modelId="{A6DFB9CB-6342-44D4-9668-ACF0C7298FA0}" type="pres">
      <dgm:prSet presAssocID="{9C80A170-B0E1-4AB9-9EE1-FA24445FAE94}" presName="box" presStyleLbl="node1" presStyleIdx="3" presStyleCnt="4"/>
      <dgm:spPr/>
      <dgm:t>
        <a:bodyPr/>
        <a:lstStyle/>
        <a:p>
          <a:endParaRPr lang="tr-TR"/>
        </a:p>
      </dgm:t>
    </dgm:pt>
    <dgm:pt modelId="{DF38AE22-89B8-480A-AE05-637A2BB81707}" type="pres">
      <dgm:prSet presAssocID="{9C80A170-B0E1-4AB9-9EE1-FA24445FAE94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D081256-0087-4F4F-B14C-DCAF5AE3D532}" type="pres">
      <dgm:prSet presAssocID="{9C80A170-B0E1-4AB9-9EE1-FA24445FAE9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E56005C-6CE4-436B-A8F6-5A0FA03014EE}" type="presOf" srcId="{6216DCA8-1CE3-422C-ADC1-9454CA5F97D2}" destId="{F08107B6-0DD5-42A0-B4B8-2A85B91E100E}" srcOrd="0" destOrd="2" presId="urn:microsoft.com/office/officeart/2005/8/layout/vList4"/>
    <dgm:cxn modelId="{40C3576C-C4CA-4259-BEA2-89C4B4C940FD}" type="presOf" srcId="{8D5D17ED-DE03-4839-8EC8-191113BD715C}" destId="{5B163D7E-C9D4-406A-98B7-856A6E7FB3C3}" srcOrd="1" destOrd="1" presId="urn:microsoft.com/office/officeart/2005/8/layout/vList4"/>
    <dgm:cxn modelId="{4922F5DB-320A-40EA-88B7-3E1628C89B6C}" type="presOf" srcId="{59C74A8B-28CB-49E7-8AB2-935F5E381102}" destId="{5B163D7E-C9D4-406A-98B7-856A6E7FB3C3}" srcOrd="1" destOrd="2" presId="urn:microsoft.com/office/officeart/2005/8/layout/vList4"/>
    <dgm:cxn modelId="{3267D41C-0D45-436C-BF22-5A3C239066BB}" srcId="{B800E323-0B6A-49FA-AEEB-183C8CEAC18D}" destId="{59C74A8B-28CB-49E7-8AB2-935F5E381102}" srcOrd="1" destOrd="0" parTransId="{0685BCE7-9615-4F8D-9BD7-B0C78BAB5688}" sibTransId="{98AF7511-F488-46AC-AECD-682D4D8074F4}"/>
    <dgm:cxn modelId="{88D2DD27-C67D-462E-8B62-8C5F3ADE9EC1}" type="presOf" srcId="{5E104E58-D516-47EE-96EF-89C612236AB6}" destId="{E6B6DBA7-40A8-4D0C-A11B-618A5F505DA8}" srcOrd="0" destOrd="0" presId="urn:microsoft.com/office/officeart/2005/8/layout/vList4"/>
    <dgm:cxn modelId="{447B7417-8E95-48A1-A369-2783733E6DC3}" type="presOf" srcId="{4C8108EE-AEBD-415F-8E14-D830A8CF44ED}" destId="{C3A7AF53-101E-4446-A90D-B45C5FFD9CDB}" srcOrd="0" destOrd="0" presId="urn:microsoft.com/office/officeart/2005/8/layout/vList4"/>
    <dgm:cxn modelId="{9652CE2E-0747-45B8-A6AB-68C2C9E6C5F0}" type="presOf" srcId="{F4101B3C-01CE-4F97-9FF0-E485C808E659}" destId="{9192717B-495D-4783-B27B-F05314F828D2}" srcOrd="1" destOrd="0" presId="urn:microsoft.com/office/officeart/2005/8/layout/vList4"/>
    <dgm:cxn modelId="{30F31027-962D-45DB-84C7-28E70124B4D5}" type="presOf" srcId="{E84B4DC6-9D8A-432D-8430-BF13D4F4D262}" destId="{F08107B6-0DD5-42A0-B4B8-2A85B91E100E}" srcOrd="0" destOrd="1" presId="urn:microsoft.com/office/officeart/2005/8/layout/vList4"/>
    <dgm:cxn modelId="{ECF1F007-4266-4CAD-884F-0E6E521760AC}" srcId="{B800E323-0B6A-49FA-AEEB-183C8CEAC18D}" destId="{8D5D17ED-DE03-4839-8EC8-191113BD715C}" srcOrd="0" destOrd="0" parTransId="{72755D88-0914-4D30-98F4-08199C95C167}" sibTransId="{15A96289-6455-4107-9A09-1A50393B0A8A}"/>
    <dgm:cxn modelId="{CF04DE19-11FA-4F76-9A11-C6ABF7D83453}" type="presOf" srcId="{B800E323-0B6A-49FA-AEEB-183C8CEAC18D}" destId="{98F5624C-564B-433A-9539-08B628A0538D}" srcOrd="0" destOrd="0" presId="urn:microsoft.com/office/officeart/2005/8/layout/vList4"/>
    <dgm:cxn modelId="{41790185-9244-4771-8080-AC259DFB0FE4}" type="presOf" srcId="{F4101B3C-01CE-4F97-9FF0-E485C808E659}" destId="{F08107B6-0DD5-42A0-B4B8-2A85B91E100E}" srcOrd="0" destOrd="0" presId="urn:microsoft.com/office/officeart/2005/8/layout/vList4"/>
    <dgm:cxn modelId="{2764BED0-A79E-4A19-92F8-E6B57A3636DF}" type="presOf" srcId="{59C74A8B-28CB-49E7-8AB2-935F5E381102}" destId="{98F5624C-564B-433A-9539-08B628A0538D}" srcOrd="0" destOrd="2" presId="urn:microsoft.com/office/officeart/2005/8/layout/vList4"/>
    <dgm:cxn modelId="{60E0F770-AD5E-4A61-A790-DABB7B23DCA4}" type="presOf" srcId="{B800E323-0B6A-49FA-AEEB-183C8CEAC18D}" destId="{5B163D7E-C9D4-406A-98B7-856A6E7FB3C3}" srcOrd="1" destOrd="0" presId="urn:microsoft.com/office/officeart/2005/8/layout/vList4"/>
    <dgm:cxn modelId="{857F1709-F661-417B-82BD-B31B739179D2}" type="presOf" srcId="{9C80A170-B0E1-4AB9-9EE1-FA24445FAE94}" destId="{A6DFB9CB-6342-44D4-9668-ACF0C7298FA0}" srcOrd="0" destOrd="0" presId="urn:microsoft.com/office/officeart/2005/8/layout/vList4"/>
    <dgm:cxn modelId="{4E8BEF86-EF60-4A3A-ABD8-384A4DFC00F3}" type="presOf" srcId="{9C80A170-B0E1-4AB9-9EE1-FA24445FAE94}" destId="{DD081256-0087-4F4F-B14C-DCAF5AE3D532}" srcOrd="1" destOrd="0" presId="urn:microsoft.com/office/officeart/2005/8/layout/vList4"/>
    <dgm:cxn modelId="{744B7E06-5EF2-42CB-A43E-86FF1E495934}" type="presOf" srcId="{6216DCA8-1CE3-422C-ADC1-9454CA5F97D2}" destId="{9192717B-495D-4783-B27B-F05314F828D2}" srcOrd="1" destOrd="2" presId="urn:microsoft.com/office/officeart/2005/8/layout/vList4"/>
    <dgm:cxn modelId="{13EAAD54-D26B-4E02-AB01-00A6B34339BC}" srcId="{4C8108EE-AEBD-415F-8E14-D830A8CF44ED}" destId="{9C80A170-B0E1-4AB9-9EE1-FA24445FAE94}" srcOrd="3" destOrd="0" parTransId="{31FDE31A-83E1-471A-AAD4-E6C0C39F32CA}" sibTransId="{6DA1CBDD-EBA0-4A60-890A-CDF0D7A6E3FA}"/>
    <dgm:cxn modelId="{C1A45C1C-4B6A-4289-AD3E-B97B512D92EA}" srcId="{F4101B3C-01CE-4F97-9FF0-E485C808E659}" destId="{6216DCA8-1CE3-422C-ADC1-9454CA5F97D2}" srcOrd="1" destOrd="0" parTransId="{211C66D7-CCD5-49C0-922E-AB3D1FC19858}" sibTransId="{680DAC2E-E7D6-48A7-B3D4-9E7979EDEDAE}"/>
    <dgm:cxn modelId="{7C4B295A-4B47-4772-8F16-2BC824574B20}" srcId="{4C8108EE-AEBD-415F-8E14-D830A8CF44ED}" destId="{5E104E58-D516-47EE-96EF-89C612236AB6}" srcOrd="2" destOrd="0" parTransId="{4E4A08BB-8370-429F-B306-F57B2C4A396A}" sibTransId="{9B41A238-20CF-4AE0-922E-38A4BD1DB32B}"/>
    <dgm:cxn modelId="{0BC79213-D43A-41B5-916C-C3270FD00892}" srcId="{4C8108EE-AEBD-415F-8E14-D830A8CF44ED}" destId="{B800E323-0B6A-49FA-AEEB-183C8CEAC18D}" srcOrd="1" destOrd="0" parTransId="{D9DA5DBD-AAA3-46D9-9AF6-D09C4398AD59}" sibTransId="{CA76696D-EFB8-4EB9-BCE6-94D0CB96F543}"/>
    <dgm:cxn modelId="{701E760E-D269-4B74-846E-FFE7525B2B07}" srcId="{5E104E58-D516-47EE-96EF-89C612236AB6}" destId="{BCCD065D-700C-4E69-B4C4-0CD316195C7E}" srcOrd="0" destOrd="0" parTransId="{FEDABB45-4B38-4309-9ABA-19FE5734DA98}" sibTransId="{28226813-2C3E-4103-870C-AA05518AB206}"/>
    <dgm:cxn modelId="{98E19DE3-BC10-4C34-A8EB-07102D53AF67}" type="presOf" srcId="{5E104E58-D516-47EE-96EF-89C612236AB6}" destId="{5DEE61E6-7DB7-42E5-AC32-0E4D3E31EDAF}" srcOrd="1" destOrd="0" presId="urn:microsoft.com/office/officeart/2005/8/layout/vList4"/>
    <dgm:cxn modelId="{281B6FE4-7483-4E1D-9170-A0047C3CD0A5}" type="presOf" srcId="{E84B4DC6-9D8A-432D-8430-BF13D4F4D262}" destId="{9192717B-495D-4783-B27B-F05314F828D2}" srcOrd="1" destOrd="1" presId="urn:microsoft.com/office/officeart/2005/8/layout/vList4"/>
    <dgm:cxn modelId="{A0B11920-CFFD-4F3A-A27C-88317E03693E}" srcId="{F4101B3C-01CE-4F97-9FF0-E485C808E659}" destId="{E84B4DC6-9D8A-432D-8430-BF13D4F4D262}" srcOrd="0" destOrd="0" parTransId="{4B180D04-3756-448C-B877-F3FF7D065FCA}" sibTransId="{B10C5754-3B6E-4C47-A086-6931B0F07D4F}"/>
    <dgm:cxn modelId="{4BEF6C06-F299-4AC7-B8FF-89450AC519A5}" type="presOf" srcId="{BCCD065D-700C-4E69-B4C4-0CD316195C7E}" destId="{5DEE61E6-7DB7-42E5-AC32-0E4D3E31EDAF}" srcOrd="1" destOrd="1" presId="urn:microsoft.com/office/officeart/2005/8/layout/vList4"/>
    <dgm:cxn modelId="{025BA765-A01D-4C7F-B78E-101FEBD007D8}" srcId="{5E104E58-D516-47EE-96EF-89C612236AB6}" destId="{772BA106-B626-4E07-8D4C-71C776D03FC9}" srcOrd="1" destOrd="0" parTransId="{77BE09DC-F222-45DB-B7B9-CF448CF7FE49}" sibTransId="{28C6EE1D-9605-4890-9790-7F248E49497B}"/>
    <dgm:cxn modelId="{56299411-8D27-4BD7-A61D-397E1E70829D}" type="presOf" srcId="{772BA106-B626-4E07-8D4C-71C776D03FC9}" destId="{5DEE61E6-7DB7-42E5-AC32-0E4D3E31EDAF}" srcOrd="1" destOrd="2" presId="urn:microsoft.com/office/officeart/2005/8/layout/vList4"/>
    <dgm:cxn modelId="{05D8FDE7-96E0-4F67-86B8-1949B0B96EDB}" type="presOf" srcId="{8D5D17ED-DE03-4839-8EC8-191113BD715C}" destId="{98F5624C-564B-433A-9539-08B628A0538D}" srcOrd="0" destOrd="1" presId="urn:microsoft.com/office/officeart/2005/8/layout/vList4"/>
    <dgm:cxn modelId="{E45E2BC2-FB06-49B4-A81A-632C5546975E}" type="presOf" srcId="{772BA106-B626-4E07-8D4C-71C776D03FC9}" destId="{E6B6DBA7-40A8-4D0C-A11B-618A5F505DA8}" srcOrd="0" destOrd="2" presId="urn:microsoft.com/office/officeart/2005/8/layout/vList4"/>
    <dgm:cxn modelId="{F401BF35-3163-43BB-AF4A-0D5ED35BAD72}" type="presOf" srcId="{BCCD065D-700C-4E69-B4C4-0CD316195C7E}" destId="{E6B6DBA7-40A8-4D0C-A11B-618A5F505DA8}" srcOrd="0" destOrd="1" presId="urn:microsoft.com/office/officeart/2005/8/layout/vList4"/>
    <dgm:cxn modelId="{28FB4D7D-1E0C-4AE0-8B11-F82028E2C311}" srcId="{4C8108EE-AEBD-415F-8E14-D830A8CF44ED}" destId="{F4101B3C-01CE-4F97-9FF0-E485C808E659}" srcOrd="0" destOrd="0" parTransId="{09B9774F-4722-409A-A7BF-640F3AAFC3E0}" sibTransId="{86B146C3-8679-47B3-AF00-B95EEAEFD3E0}"/>
    <dgm:cxn modelId="{79E7A9AE-9298-46DA-B8C2-08ED563D456E}" type="presParOf" srcId="{C3A7AF53-101E-4446-A90D-B45C5FFD9CDB}" destId="{A5D0D0C2-8C10-4F09-B8B5-88F9F284E227}" srcOrd="0" destOrd="0" presId="urn:microsoft.com/office/officeart/2005/8/layout/vList4"/>
    <dgm:cxn modelId="{9E22D7A4-75CD-4CD6-A6BD-E3C20E65AEAE}" type="presParOf" srcId="{A5D0D0C2-8C10-4F09-B8B5-88F9F284E227}" destId="{F08107B6-0DD5-42A0-B4B8-2A85B91E100E}" srcOrd="0" destOrd="0" presId="urn:microsoft.com/office/officeart/2005/8/layout/vList4"/>
    <dgm:cxn modelId="{A5C862A7-561D-4820-91F3-C95FD75B38F2}" type="presParOf" srcId="{A5D0D0C2-8C10-4F09-B8B5-88F9F284E227}" destId="{91F730DE-7C17-4339-A28E-CE3A3561C934}" srcOrd="1" destOrd="0" presId="urn:microsoft.com/office/officeart/2005/8/layout/vList4"/>
    <dgm:cxn modelId="{3A221774-396E-461C-ADEB-4AC39B7C5A4D}" type="presParOf" srcId="{A5D0D0C2-8C10-4F09-B8B5-88F9F284E227}" destId="{9192717B-495D-4783-B27B-F05314F828D2}" srcOrd="2" destOrd="0" presId="urn:microsoft.com/office/officeart/2005/8/layout/vList4"/>
    <dgm:cxn modelId="{563EE101-1A1D-4C1C-96AB-2A1AA0A998EA}" type="presParOf" srcId="{C3A7AF53-101E-4446-A90D-B45C5FFD9CDB}" destId="{25776EA3-446D-4DAF-B6AE-3BA54CCDAAAD}" srcOrd="1" destOrd="0" presId="urn:microsoft.com/office/officeart/2005/8/layout/vList4"/>
    <dgm:cxn modelId="{385255DC-F9DF-41EB-BFFD-CFD8A80AB16D}" type="presParOf" srcId="{C3A7AF53-101E-4446-A90D-B45C5FFD9CDB}" destId="{0D454C7F-845D-4851-9B3A-EE74B0AB3663}" srcOrd="2" destOrd="0" presId="urn:microsoft.com/office/officeart/2005/8/layout/vList4"/>
    <dgm:cxn modelId="{A438B513-0752-4D20-A26D-5251778E0D5B}" type="presParOf" srcId="{0D454C7F-845D-4851-9B3A-EE74B0AB3663}" destId="{98F5624C-564B-433A-9539-08B628A0538D}" srcOrd="0" destOrd="0" presId="urn:microsoft.com/office/officeart/2005/8/layout/vList4"/>
    <dgm:cxn modelId="{DD70B813-995D-4926-8DA0-FAFD2B509062}" type="presParOf" srcId="{0D454C7F-845D-4851-9B3A-EE74B0AB3663}" destId="{9DC37C40-C2D9-46DF-8CBB-B80C378C4253}" srcOrd="1" destOrd="0" presId="urn:microsoft.com/office/officeart/2005/8/layout/vList4"/>
    <dgm:cxn modelId="{B21A0D12-1F1F-4E8A-8EA3-29313455E5D3}" type="presParOf" srcId="{0D454C7F-845D-4851-9B3A-EE74B0AB3663}" destId="{5B163D7E-C9D4-406A-98B7-856A6E7FB3C3}" srcOrd="2" destOrd="0" presId="urn:microsoft.com/office/officeart/2005/8/layout/vList4"/>
    <dgm:cxn modelId="{C0F9DAB3-08DC-4B62-806E-760392782810}" type="presParOf" srcId="{C3A7AF53-101E-4446-A90D-B45C5FFD9CDB}" destId="{56EEAEF6-628A-4DCE-8EE6-50B28ED8E5DB}" srcOrd="3" destOrd="0" presId="urn:microsoft.com/office/officeart/2005/8/layout/vList4"/>
    <dgm:cxn modelId="{51807F0C-9AA9-4739-97E4-CAA6BD002247}" type="presParOf" srcId="{C3A7AF53-101E-4446-A90D-B45C5FFD9CDB}" destId="{9402ADC5-8C72-4686-8748-110C84476228}" srcOrd="4" destOrd="0" presId="urn:microsoft.com/office/officeart/2005/8/layout/vList4"/>
    <dgm:cxn modelId="{72BD2269-1CA9-4D06-89B4-9147DF88AED2}" type="presParOf" srcId="{9402ADC5-8C72-4686-8748-110C84476228}" destId="{E6B6DBA7-40A8-4D0C-A11B-618A5F505DA8}" srcOrd="0" destOrd="0" presId="urn:microsoft.com/office/officeart/2005/8/layout/vList4"/>
    <dgm:cxn modelId="{C5C3473B-9632-4161-95AE-37E5DF49CF1B}" type="presParOf" srcId="{9402ADC5-8C72-4686-8748-110C84476228}" destId="{06BE32A0-D04A-4B07-8F56-90F47BD6E95F}" srcOrd="1" destOrd="0" presId="urn:microsoft.com/office/officeart/2005/8/layout/vList4"/>
    <dgm:cxn modelId="{B1A5036E-3520-4D7B-A265-A8EAB7AAD793}" type="presParOf" srcId="{9402ADC5-8C72-4686-8748-110C84476228}" destId="{5DEE61E6-7DB7-42E5-AC32-0E4D3E31EDAF}" srcOrd="2" destOrd="0" presId="urn:microsoft.com/office/officeart/2005/8/layout/vList4"/>
    <dgm:cxn modelId="{A77B31CB-239A-48DD-8681-B2759F2889D7}" type="presParOf" srcId="{C3A7AF53-101E-4446-A90D-B45C5FFD9CDB}" destId="{132D1C1A-F2CF-4AB1-985B-0C6F19F80AA2}" srcOrd="5" destOrd="0" presId="urn:microsoft.com/office/officeart/2005/8/layout/vList4"/>
    <dgm:cxn modelId="{3C85856C-C73B-4E02-B73C-3FC51212A479}" type="presParOf" srcId="{C3A7AF53-101E-4446-A90D-B45C5FFD9CDB}" destId="{42FAFED5-01A2-4C22-8D7D-65D93EE8EC0D}" srcOrd="6" destOrd="0" presId="urn:microsoft.com/office/officeart/2005/8/layout/vList4"/>
    <dgm:cxn modelId="{C5A1469B-4BF0-4F9D-87AC-6A5AF7878A63}" type="presParOf" srcId="{42FAFED5-01A2-4C22-8D7D-65D93EE8EC0D}" destId="{A6DFB9CB-6342-44D4-9668-ACF0C7298FA0}" srcOrd="0" destOrd="0" presId="urn:microsoft.com/office/officeart/2005/8/layout/vList4"/>
    <dgm:cxn modelId="{846D7DC6-A601-4DA6-A868-84D9A0335D32}" type="presParOf" srcId="{42FAFED5-01A2-4C22-8D7D-65D93EE8EC0D}" destId="{DF38AE22-89B8-480A-AE05-637A2BB81707}" srcOrd="1" destOrd="0" presId="urn:microsoft.com/office/officeart/2005/8/layout/vList4"/>
    <dgm:cxn modelId="{F02BC690-C5EC-4F5A-8738-C058865769A3}" type="presParOf" srcId="{42FAFED5-01A2-4C22-8D7D-65D93EE8EC0D}" destId="{DD081256-0087-4F4F-B14C-DCAF5AE3D53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89B7A-4665-4E1A-A314-F6EAEF87EFFF}">
      <dsp:nvSpPr>
        <dsp:cNvPr id="0" name=""/>
        <dsp:cNvSpPr/>
      </dsp:nvSpPr>
      <dsp:spPr>
        <a:xfrm>
          <a:off x="0" y="0"/>
          <a:ext cx="9224028" cy="185972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Madde kullanımının belirlenmesinde;</a:t>
          </a:r>
          <a:endParaRPr lang="tr-TR" sz="3600" kern="1200" dirty="0"/>
        </a:p>
      </dsp:txBody>
      <dsp:txXfrm>
        <a:off x="0" y="0"/>
        <a:ext cx="9224028" cy="1859728"/>
      </dsp:txXfrm>
    </dsp:sp>
    <dsp:sp modelId="{8EA6EE78-1405-4372-B2DE-FD5F36C8A9F7}">
      <dsp:nvSpPr>
        <dsp:cNvPr id="0" name=""/>
        <dsp:cNvSpPr/>
      </dsp:nvSpPr>
      <dsp:spPr>
        <a:xfrm>
          <a:off x="4503" y="1859728"/>
          <a:ext cx="3071673" cy="3905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2060"/>
              </a:solidFill>
            </a:rPr>
            <a:t>Kullanım belirtileri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*Erken dönem madde kullanımını belirlemek zor.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*Ergenlik dönemi ve strese benzer özellikler gösterir, ayırmak zor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*Geçerlilik/güvenilirliği düşük olanlar (yaş, giyim tarzı, arkadaş özellikleri, aile özellikleri, yaşam tarzı </a:t>
          </a:r>
          <a:r>
            <a:rPr lang="tr-TR" sz="1500" kern="1200" dirty="0" err="1" smtClean="0"/>
            <a:t>vb</a:t>
          </a:r>
          <a:r>
            <a:rPr lang="tr-TR" sz="1500" kern="1200" dirty="0" smtClean="0"/>
            <a:t>, kronik </a:t>
          </a:r>
          <a:r>
            <a:rPr lang="tr-TR" sz="1500" kern="1200" dirty="0" err="1" smtClean="0"/>
            <a:t>entoksikasyon</a:t>
          </a:r>
          <a:r>
            <a:rPr lang="tr-TR" sz="1500" kern="1200" dirty="0" smtClean="0"/>
            <a:t> bulguları)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Yüksek olanlar: Akut </a:t>
          </a:r>
          <a:r>
            <a:rPr lang="tr-TR" sz="1500" kern="1200" dirty="0" err="1" smtClean="0"/>
            <a:t>entoksikasyon</a:t>
          </a:r>
          <a:r>
            <a:rPr lang="tr-TR" sz="1500" kern="1200" dirty="0" smtClean="0"/>
            <a:t> ve yoksunluk belirti ve bulguları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/>
        </a:p>
      </dsp:txBody>
      <dsp:txXfrm>
        <a:off x="4503" y="1859728"/>
        <a:ext cx="3071673" cy="3905429"/>
      </dsp:txXfrm>
    </dsp:sp>
    <dsp:sp modelId="{21332AF0-7192-4F6D-9E85-8507FEEFD0CE}">
      <dsp:nvSpPr>
        <dsp:cNvPr id="0" name=""/>
        <dsp:cNvSpPr/>
      </dsp:nvSpPr>
      <dsp:spPr>
        <a:xfrm>
          <a:off x="3076177" y="1859728"/>
          <a:ext cx="3071673" cy="3905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2060"/>
              </a:solidFill>
            </a:rPr>
            <a:t>Kullanım bulguları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*Kişinin madde etkisinde olduğunu gösteren genellikle sahada uygulanan testler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*Standardizasyon problemleri vardır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Standardize olmayan testler: el çırpma, parmak sayma ve parmak burun testleri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Standardize testler: tek ayak üstünde durma ve yürüme ve dönem testleri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/>
        </a:p>
      </dsp:txBody>
      <dsp:txXfrm>
        <a:off x="3076177" y="1859728"/>
        <a:ext cx="3071673" cy="3905429"/>
      </dsp:txXfrm>
    </dsp:sp>
    <dsp:sp modelId="{2E65BBD3-BA3D-4A34-8904-3C1DD2DB5F12}">
      <dsp:nvSpPr>
        <dsp:cNvPr id="0" name=""/>
        <dsp:cNvSpPr/>
      </dsp:nvSpPr>
      <dsp:spPr>
        <a:xfrm>
          <a:off x="6147850" y="1859728"/>
          <a:ext cx="3071673" cy="3905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2060"/>
              </a:solidFill>
            </a:rPr>
            <a:t>Laboratuvar testleri</a:t>
          </a:r>
          <a:endParaRPr lang="tr-TR" sz="1800" b="1" kern="1200" dirty="0" smtClean="0">
            <a:solidFill>
              <a:srgbClr val="00206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C00000"/>
              </a:solidFill>
            </a:rPr>
            <a:t>Madde kullanımının belirlenmesinde en önemli araç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C00000"/>
              </a:solidFill>
            </a:rPr>
            <a:t>*Tarama ve doğrulama şeklinde iki basamaklı inceleme ile tanı kesinleşir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/>
        </a:p>
      </dsp:txBody>
      <dsp:txXfrm>
        <a:off x="6147850" y="1859728"/>
        <a:ext cx="3071673" cy="3905429"/>
      </dsp:txXfrm>
    </dsp:sp>
    <dsp:sp modelId="{9C311E6C-C116-469E-8D2E-18C86C2C2D8B}">
      <dsp:nvSpPr>
        <dsp:cNvPr id="0" name=""/>
        <dsp:cNvSpPr/>
      </dsp:nvSpPr>
      <dsp:spPr>
        <a:xfrm>
          <a:off x="2097082" y="5765158"/>
          <a:ext cx="5029862" cy="43393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89D0A-795C-4909-A010-DAFAFBC59097}">
      <dsp:nvSpPr>
        <dsp:cNvPr id="0" name=""/>
        <dsp:cNvSpPr/>
      </dsp:nvSpPr>
      <dsp:spPr>
        <a:xfrm flipV="1">
          <a:off x="1673473" y="1633571"/>
          <a:ext cx="6576981" cy="286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BA66D-274C-472B-8A31-237506C27DB6}">
      <dsp:nvSpPr>
        <dsp:cNvPr id="0" name=""/>
        <dsp:cNvSpPr/>
      </dsp:nvSpPr>
      <dsp:spPr>
        <a:xfrm>
          <a:off x="1673473" y="1425101"/>
          <a:ext cx="483168" cy="483168"/>
        </a:xfrm>
        <a:prstGeom prst="rect">
          <a:avLst/>
        </a:prstGeom>
        <a:solidFill>
          <a:schemeClr val="accent1"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143F3-9DE1-45E8-A04A-E997DE843682}">
      <dsp:nvSpPr>
        <dsp:cNvPr id="0" name=""/>
        <dsp:cNvSpPr/>
      </dsp:nvSpPr>
      <dsp:spPr>
        <a:xfrm>
          <a:off x="1673473" y="0"/>
          <a:ext cx="6576981" cy="1390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2014 yılında yayımlanan «Yasadışı ve Kötüye Kullanılan ilaç ve Madde Analizi Yapan Tıbbi Laboratuvarlar ile Madde Bağımlılığı Teşhis ve Tedavi Merkezlerindeki Tıbbi Laboratuvarların Çalışma Usul ve Esasları Hakkında Genelge» ile: </a:t>
          </a:r>
          <a:endParaRPr lang="tr-TR" sz="2000" kern="1200" dirty="0"/>
        </a:p>
      </dsp:txBody>
      <dsp:txXfrm>
        <a:off x="1673473" y="0"/>
        <a:ext cx="6576981" cy="1390002"/>
      </dsp:txXfrm>
    </dsp:sp>
    <dsp:sp modelId="{20379596-D947-43D0-913A-8DA55529B192}">
      <dsp:nvSpPr>
        <dsp:cNvPr id="0" name=""/>
        <dsp:cNvSpPr/>
      </dsp:nvSpPr>
      <dsp:spPr>
        <a:xfrm>
          <a:off x="1673473" y="2806848"/>
          <a:ext cx="483156" cy="48315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4354A-B0B0-4E02-A03C-F6CE42A6DDD9}">
      <dsp:nvSpPr>
        <dsp:cNvPr id="0" name=""/>
        <dsp:cNvSpPr/>
      </dsp:nvSpPr>
      <dsp:spPr>
        <a:xfrm>
          <a:off x="2133861" y="2485306"/>
          <a:ext cx="6116592" cy="1126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cap="none" dirty="0" smtClean="0">
              <a:latin typeface="Calibri" panose="020F0502020204030204" pitchFamily="34" charset="0"/>
              <a:cs typeface="Calibri" panose="020F0502020204030204" pitchFamily="34" charset="0"/>
            </a:rPr>
            <a:t>Tıbbi laboratuvarlarda uygulanacak madde tarama analizleri ile ilgili, </a:t>
          </a:r>
          <a:r>
            <a:rPr lang="tr-TR" sz="2000" b="1" kern="1200" cap="none" dirty="0" err="1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preanalitik</a:t>
          </a:r>
          <a:r>
            <a:rPr lang="tr-TR" sz="2000" b="1" kern="1200" cap="none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, analitik ve </a:t>
          </a:r>
          <a:r>
            <a:rPr lang="tr-TR" sz="2000" b="1" kern="1200" cap="none" dirty="0" err="1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postanalitik</a:t>
          </a:r>
          <a:r>
            <a:rPr lang="tr-TR" sz="2000" b="1" kern="1200" cap="none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 kalite gereklilikleri tanımlandı</a:t>
          </a:r>
          <a:endParaRPr lang="tr-TR" sz="2000" b="1" kern="1200" dirty="0">
            <a:solidFill>
              <a:srgbClr val="FFC000"/>
            </a:solidFill>
          </a:endParaRPr>
        </a:p>
      </dsp:txBody>
      <dsp:txXfrm>
        <a:off x="2133861" y="2485306"/>
        <a:ext cx="6116592" cy="1126239"/>
      </dsp:txXfrm>
    </dsp:sp>
    <dsp:sp modelId="{40E44D04-C80F-406C-8445-C5FF6010AF4F}">
      <dsp:nvSpPr>
        <dsp:cNvPr id="0" name=""/>
        <dsp:cNvSpPr/>
      </dsp:nvSpPr>
      <dsp:spPr>
        <a:xfrm>
          <a:off x="1673473" y="3933088"/>
          <a:ext cx="483156" cy="48315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47529-00A5-4DD5-A584-1205A2AFAA5E}">
      <dsp:nvSpPr>
        <dsp:cNvPr id="0" name=""/>
        <dsp:cNvSpPr/>
      </dsp:nvSpPr>
      <dsp:spPr>
        <a:xfrm>
          <a:off x="2133861" y="3611546"/>
          <a:ext cx="6116592" cy="1126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cap="none" dirty="0" smtClean="0">
              <a:latin typeface="Calibri" panose="020F0502020204030204" pitchFamily="34" charset="0"/>
              <a:cs typeface="Calibri" panose="020F0502020204030204" pitchFamily="34" charset="0"/>
            </a:rPr>
            <a:t>Bu </a:t>
          </a:r>
          <a:r>
            <a:rPr lang="tr-TR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tr-TR" sz="2000" kern="1200" cap="none" dirty="0" smtClean="0">
              <a:latin typeface="Calibri" panose="020F0502020204030204" pitchFamily="34" charset="0"/>
              <a:cs typeface="Calibri" panose="020F0502020204030204" pitchFamily="34" charset="0"/>
            </a:rPr>
            <a:t>alite gerekliliklerinin </a:t>
          </a:r>
          <a:r>
            <a:rPr lang="tr-TR" sz="2000" b="1" kern="1200" cap="none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hem kuruluş ve yetkilendirme aşamasında (ruhsat verirken), hem de izlemde (denetimlerde) kontrol edileceği bildirildi</a:t>
          </a:r>
          <a:endParaRPr lang="tr-TR" sz="2000" b="1" kern="1200" dirty="0">
            <a:solidFill>
              <a:srgbClr val="FFC000"/>
            </a:solidFill>
          </a:endParaRPr>
        </a:p>
      </dsp:txBody>
      <dsp:txXfrm>
        <a:off x="2133861" y="3611546"/>
        <a:ext cx="6116592" cy="1126239"/>
      </dsp:txXfrm>
    </dsp:sp>
    <dsp:sp modelId="{2CCDDAC5-5F27-4D98-953F-640E69CC56AC}">
      <dsp:nvSpPr>
        <dsp:cNvPr id="0" name=""/>
        <dsp:cNvSpPr/>
      </dsp:nvSpPr>
      <dsp:spPr>
        <a:xfrm>
          <a:off x="1673473" y="5059328"/>
          <a:ext cx="483156" cy="483156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594B6-26E0-43F6-8453-FAEE957B9949}">
      <dsp:nvSpPr>
        <dsp:cNvPr id="0" name=""/>
        <dsp:cNvSpPr/>
      </dsp:nvSpPr>
      <dsp:spPr>
        <a:xfrm>
          <a:off x="2133861" y="4737786"/>
          <a:ext cx="6116592" cy="1126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cap="none" dirty="0" smtClean="0">
              <a:latin typeface="Calibri" panose="020F0502020204030204" pitchFamily="34" charset="0"/>
              <a:cs typeface="Calibri" panose="020F0502020204030204" pitchFamily="34" charset="0"/>
            </a:rPr>
            <a:t>Bu gereklilikler çerçevesinde de 2014’den beri AMATEM, ÇEMATEM ve denetimli serbestlik polikliniklerine hizmet veren tarama laboratuvarları </a:t>
          </a:r>
          <a:r>
            <a:rPr lang="tr-TR" sz="2000" b="1" kern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yıllık olarak </a:t>
          </a:r>
          <a:r>
            <a:rPr lang="tr-TR" sz="2000" b="1" kern="1200" cap="none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denetlenmektedir</a:t>
          </a:r>
          <a:endParaRPr lang="tr-TR" sz="2000" b="1" kern="1200" dirty="0">
            <a:solidFill>
              <a:srgbClr val="FFC000"/>
            </a:solidFill>
          </a:endParaRPr>
        </a:p>
      </dsp:txBody>
      <dsp:txXfrm>
        <a:off x="2133861" y="4737786"/>
        <a:ext cx="6116592" cy="1126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9E315-5AD5-4968-A75E-F7C45C32EAE9}" type="datetimeFigureOut">
              <a:rPr lang="tr-TR" smtClean="0"/>
              <a:t>18.4.2019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8259-6516-4963-8F1D-489F0BBAD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51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8259-6516-4963-8F1D-489F0BBAD69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5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8259-6516-4963-8F1D-489F0BBAD69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34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8D4D-597F-4391-B7B0-0DD5B173EF38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1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1CB5-F305-4C18-B04B-3F182C6860FA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8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69AD-849B-4CE1-9373-8FE85B8A20AE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77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6E89-4FB3-43F4-9048-055766527424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985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02EA-A7C5-4EAF-B6CB-879B762B4100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8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AF92-946F-43CB-B38E-35E99E12BAD7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7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7A02-DA2F-40F7-93FC-988D33E538FA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919F-8B80-4264-9486-E9D2CFCE0709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2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7C90-9C3E-4CBC-8F0B-3487BEF46C07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4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E7C2-203C-496B-BF7A-4B69CC7C8C8E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4B49-6F96-4039-9985-BB160E340066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7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8545-413F-4E18-BC58-5130BE1FB563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8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E4F6-AF02-445F-BB29-92009BCF9C76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6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0081-2EFA-4E8E-B8B0-0048B6625A16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92A8-0F34-46DB-985E-BE2FE7E3D497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1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AACD-CC5E-448D-A3C0-73571AFB0C2A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7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D3E7-BB66-44EA-B926-EE63E234A48A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7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BC0C03-B4ED-403F-AF63-5C0329F340C1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Tbd Toksikoloji ve Laboratuvar Sempozyumu                                         ODTÜ Mezunları Derneği Vişnelik 3 Nisan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76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79391" y="1501589"/>
            <a:ext cx="8825658" cy="2599765"/>
          </a:xfrm>
        </p:spPr>
        <p:txBody>
          <a:bodyPr>
            <a:normAutofit/>
          </a:bodyPr>
          <a:lstStyle/>
          <a:p>
            <a:pPr algn="ctr"/>
            <a:r>
              <a:rPr lang="tr-TR" sz="4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Kötüye Kullanılan İlaç ve Madde Analizleri Yapan Laboratuvarların Denetimleri: </a:t>
            </a:r>
            <a:br>
              <a:rPr lang="tr-TR" sz="4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4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Üç Yıllık Denetim Sonuçları</a:t>
            </a:r>
            <a:endParaRPr lang="tr-TR" sz="4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48331" y="4763933"/>
            <a:ext cx="8825658" cy="8614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tr-T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Mehmet ŞENEŞ  </a:t>
            </a:r>
          </a:p>
          <a:p>
            <a:pPr algn="ctr">
              <a:lnSpc>
                <a:spcPct val="100000"/>
              </a:lnSpc>
            </a:pPr>
            <a:r>
              <a:rPr lang="tr-T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SBÜ </a:t>
            </a:r>
            <a:r>
              <a:rPr lang="tr-TR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ANKAra</a:t>
            </a:r>
            <a:r>
              <a:rPr lang="tr-T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SAUM</a:t>
            </a:r>
          </a:p>
          <a:p>
            <a:pPr algn="ctr">
              <a:lnSpc>
                <a:spcPct val="100000"/>
              </a:lnSpc>
            </a:pPr>
            <a:r>
              <a:rPr lang="tr-TR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Tbd</a:t>
            </a:r>
            <a:r>
              <a:rPr lang="tr-T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toksikoloji ve laboratuvar sempozyumu</a:t>
            </a:r>
          </a:p>
          <a:p>
            <a:pPr algn="ctr">
              <a:lnSpc>
                <a:spcPct val="100000"/>
              </a:lnSpc>
            </a:pPr>
            <a:r>
              <a:rPr lang="tr-TR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odtü</a:t>
            </a:r>
            <a:r>
              <a:rPr lang="tr-T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mezunları derneği </a:t>
            </a:r>
            <a:r>
              <a:rPr lang="tr-TR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vişnelik</a:t>
            </a:r>
            <a:r>
              <a:rPr lang="tr-T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tesisleri 3 nisan 2019 </a:t>
            </a:r>
          </a:p>
          <a:p>
            <a:pPr algn="ctr">
              <a:lnSpc>
                <a:spcPct val="100000"/>
              </a:lnSpc>
            </a:pPr>
            <a:endParaRPr lang="tr-T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4064" y="318247"/>
            <a:ext cx="7475913" cy="663388"/>
          </a:xfrm>
        </p:spPr>
        <p:txBody>
          <a:bodyPr/>
          <a:lstStyle/>
          <a:p>
            <a:r>
              <a:rPr lang="tr-TR" sz="3600" dirty="0" smtClean="0"/>
              <a:t>Tıbbi laboratuvar madde analiz işleyişi</a:t>
            </a:r>
            <a:endParaRPr lang="tr-TR" sz="36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88" y="920007"/>
            <a:ext cx="7906872" cy="582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 smtClean="0"/>
              <a:t>Prepreanalitik</a:t>
            </a:r>
            <a:r>
              <a:rPr lang="tr-TR" sz="3600" dirty="0" smtClean="0"/>
              <a:t> evre: Test istemi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Kişiyi klinik olarak değerlendiren hekim istemi yapar</a:t>
            </a:r>
          </a:p>
          <a:p>
            <a:r>
              <a:rPr lang="tr-TR" dirty="0" err="1" smtClean="0"/>
              <a:t>Klinisyen</a:t>
            </a:r>
            <a:r>
              <a:rPr lang="tr-TR" dirty="0" smtClean="0"/>
              <a:t> kişinin kullanım hikayesine göre tek veya panel madde analizi istemi yapabilir</a:t>
            </a:r>
          </a:p>
          <a:p>
            <a:r>
              <a:rPr lang="tr-TR" dirty="0" smtClean="0"/>
              <a:t>Tarama test sonucu olmadan doğrulama testi istenemez</a:t>
            </a:r>
          </a:p>
          <a:p>
            <a:pPr lvl="1"/>
            <a:r>
              <a:rPr lang="tr-TR" dirty="0" smtClean="0"/>
              <a:t>Tarama yöntemi ile analizi olmayan testler hariç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261394" y="4422853"/>
            <a:ext cx="3576918" cy="20313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Daha da genişletilmiş madde paneli:</a:t>
            </a:r>
          </a:p>
          <a:p>
            <a:r>
              <a:rPr lang="tr-TR" dirty="0" smtClean="0"/>
              <a:t>(</a:t>
            </a:r>
            <a:r>
              <a:rPr lang="tr-TR" dirty="0" err="1" smtClean="0"/>
              <a:t>yutdışından</a:t>
            </a:r>
            <a:r>
              <a:rPr lang="tr-TR" dirty="0" smtClean="0"/>
              <a:t> gelen turist, göçmen, okuyan öğrenciler)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Fensiklidin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Metadon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LSD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881282" y="4397188"/>
            <a:ext cx="33483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4336767" y="4422853"/>
            <a:ext cx="3576918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Genişletilmiş madde paneli:</a:t>
            </a:r>
          </a:p>
          <a:p>
            <a:r>
              <a:rPr lang="tr-TR" dirty="0" smtClean="0"/>
              <a:t>(Bölgesel ihtiyaçlara göre)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Barbituratlar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Sentetik </a:t>
            </a:r>
            <a:r>
              <a:rPr lang="tr-TR" dirty="0" err="1" smtClean="0"/>
              <a:t>kannabinoidler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Semi-sentetik /sentetik </a:t>
            </a:r>
            <a:r>
              <a:rPr lang="tr-TR" dirty="0" err="1" smtClean="0"/>
              <a:t>opiatlar</a:t>
            </a:r>
            <a:endParaRPr lang="tr-TR" dirty="0" smtClean="0"/>
          </a:p>
        </p:txBody>
      </p:sp>
      <p:sp>
        <p:nvSpPr>
          <p:cNvPr id="7" name="Metin kutusu 6"/>
          <p:cNvSpPr txBox="1"/>
          <p:nvPr/>
        </p:nvSpPr>
        <p:spPr>
          <a:xfrm>
            <a:off x="407894" y="4397187"/>
            <a:ext cx="3576918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Çekirdek madde paneli: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Amfetaminler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Kokain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Esrar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Opiatlar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Benzodiazepinler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220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 smtClean="0"/>
              <a:t>Preanalitik</a:t>
            </a:r>
            <a:r>
              <a:rPr lang="tr-TR" sz="3600" dirty="0" smtClean="0"/>
              <a:t> evre: </a:t>
            </a:r>
            <a:br>
              <a:rPr lang="tr-TR" sz="3600" dirty="0" smtClean="0"/>
            </a:br>
            <a:r>
              <a:rPr lang="tr-TR" sz="3600" b="1" dirty="0" smtClean="0">
                <a:solidFill>
                  <a:srgbClr val="FFC000"/>
                </a:solidFill>
              </a:rPr>
              <a:t>Numune türü: İdrar</a:t>
            </a:r>
            <a:endParaRPr lang="tr-TR" sz="3600" b="1" dirty="0">
              <a:solidFill>
                <a:srgbClr val="FFC0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108416"/>
              </p:ext>
            </p:extLst>
          </p:nvPr>
        </p:nvGraphicFramePr>
        <p:xfrm>
          <a:off x="376518" y="1853248"/>
          <a:ext cx="11618258" cy="3746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693"/>
                <a:gridCol w="4569203"/>
                <a:gridCol w="4414362"/>
              </a:tblGrid>
              <a:tr h="410465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Özellik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Avantaj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Dezavantaj</a:t>
                      </a:r>
                      <a:endParaRPr lang="tr-TR" sz="2000" dirty="0"/>
                    </a:p>
                  </a:txBody>
                  <a:tcPr/>
                </a:tc>
              </a:tr>
              <a:tr h="1315736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Temel özellikler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Madde ve/veya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baseline="0" dirty="0" err="1" smtClean="0"/>
                        <a:t>metabolitleri</a:t>
                      </a:r>
                      <a:r>
                        <a:rPr lang="tr-TR" sz="2000" baseline="0" dirty="0" smtClean="0"/>
                        <a:t> idrarla atıldığı için </a:t>
                      </a:r>
                      <a:r>
                        <a:rPr lang="tr-TR" sz="2000" dirty="0" smtClean="0"/>
                        <a:t>yüksek </a:t>
                      </a:r>
                      <a:r>
                        <a:rPr lang="tr-TR" sz="2000" dirty="0" err="1" smtClean="0"/>
                        <a:t>ölçülebilirlik</a:t>
                      </a:r>
                      <a:endParaRPr lang="tr-TR" sz="2000" dirty="0" smtClean="0"/>
                    </a:p>
                    <a:p>
                      <a:r>
                        <a:rPr lang="tr-TR" sz="2000" dirty="0" smtClean="0"/>
                        <a:t>Analiz yöntemleri iyi araştırılmıştır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Plazma konsantrasyonu ile korelasyon problemi</a:t>
                      </a:r>
                    </a:p>
                    <a:p>
                      <a:r>
                        <a:rPr lang="tr-TR" sz="2000" dirty="0" smtClean="0"/>
                        <a:t>Doz bilgisi vermez</a:t>
                      </a:r>
                    </a:p>
                    <a:p>
                      <a:endParaRPr lang="tr-TR" sz="2000" dirty="0"/>
                    </a:p>
                  </a:txBody>
                  <a:tcPr/>
                </a:tc>
              </a:tr>
              <a:tr h="1516986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Numune alma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Kolay, </a:t>
                      </a:r>
                      <a:r>
                        <a:rPr lang="tr-TR" sz="2000" dirty="0" err="1" smtClean="0"/>
                        <a:t>non-invaziv</a:t>
                      </a:r>
                      <a:r>
                        <a:rPr lang="tr-TR" sz="2000" dirty="0" smtClean="0"/>
                        <a:t>,</a:t>
                      </a:r>
                      <a:r>
                        <a:rPr lang="tr-TR" sz="2000" baseline="0" dirty="0" smtClean="0"/>
                        <a:t> miktar açısından yeterli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C00000"/>
                          </a:solidFill>
                        </a:rPr>
                        <a:t>Hileye açık. </a:t>
                      </a:r>
                      <a:r>
                        <a:rPr lang="tr-TR" sz="2000" dirty="0" smtClean="0"/>
                        <a:t>Özellikle denetimli serbestlik için yapılan analizlerde kişi negatif çıkması için uğraşabilir</a:t>
                      </a:r>
                    </a:p>
                    <a:p>
                      <a:r>
                        <a:rPr lang="tr-TR" sz="2000" dirty="0" smtClean="0"/>
                        <a:t>Doğrudan gözetim, özel düzenlenmiş tuvalet ihtiyacı</a:t>
                      </a:r>
                    </a:p>
                  </a:txBody>
                  <a:tcPr/>
                </a:tc>
              </a:tr>
              <a:tr h="404842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Saptama penceresi 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-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Orta uzunlukta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0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2300111621"/>
              </p:ext>
            </p:extLst>
          </p:nvPr>
        </p:nvGraphicFramePr>
        <p:xfrm>
          <a:off x="537882" y="638984"/>
          <a:ext cx="9722224" cy="564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90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Preanalitik</a:t>
            </a:r>
            <a:r>
              <a:rPr lang="tr-TR" dirty="0" smtClean="0"/>
              <a:t> evre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397171"/>
              </p:ext>
            </p:extLst>
          </p:nvPr>
        </p:nvGraphicFramePr>
        <p:xfrm>
          <a:off x="646111" y="1250576"/>
          <a:ext cx="10918360" cy="543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095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Gözetim görevlisi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Numune verirken gözetimi, gözetim görevlisi yapar</a:t>
            </a:r>
          </a:p>
          <a:p>
            <a:pPr lvl="1"/>
            <a:r>
              <a:rPr lang="tr-TR" dirty="0" smtClean="0"/>
              <a:t>İdeal olanı cinsiyetçe uygun iki gözetim görevlisi (birbirlerinin tanığı ve koruyucusu olurlar)</a:t>
            </a:r>
          </a:p>
          <a:p>
            <a:pPr lvl="1"/>
            <a:r>
              <a:rPr lang="tr-TR" b="1" dirty="0" smtClean="0">
                <a:solidFill>
                  <a:srgbClr val="FFC000"/>
                </a:solidFill>
              </a:rPr>
              <a:t>Görev tarihleri konusunda önceden bilgilendirme yapılmaz</a:t>
            </a:r>
          </a:p>
          <a:p>
            <a:r>
              <a:rPr lang="tr-TR" dirty="0" smtClean="0"/>
              <a:t>Düzenek açısından önce üst araması yapılmalı</a:t>
            </a:r>
          </a:p>
          <a:p>
            <a:r>
              <a:rPr lang="tr-TR" dirty="0" smtClean="0"/>
              <a:t>Gözetim iyi aydınlatılmış, gerekirse düzeneklerle (ayna </a:t>
            </a:r>
            <a:r>
              <a:rPr lang="tr-TR" dirty="0" err="1" smtClean="0"/>
              <a:t>vb</a:t>
            </a:r>
            <a:r>
              <a:rPr lang="tr-TR" dirty="0" smtClean="0"/>
              <a:t>) kolaylaştırılmış ortamda doğrudan yapılmalıdır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İdrarın kişinin vücudundan çıkıp numune kabına dolduğu görülmelidir</a:t>
            </a:r>
          </a:p>
          <a:p>
            <a:r>
              <a:rPr lang="tr-TR" dirty="0" smtClean="0"/>
              <a:t>Gözetimsiz numune alma: </a:t>
            </a:r>
          </a:p>
          <a:p>
            <a:pPr lvl="1"/>
            <a:r>
              <a:rPr lang="tr-TR" dirty="0"/>
              <a:t>Test istemi yapan hekimin kararına bağlı olarak (özellikle tıbbi amaçlı </a:t>
            </a:r>
            <a:r>
              <a:rPr lang="tr-TR" dirty="0" smtClean="0"/>
              <a:t>istemlerde) alınabilir</a:t>
            </a:r>
          </a:p>
          <a:p>
            <a:pPr lvl="1"/>
            <a:r>
              <a:rPr lang="tr-TR" dirty="0" smtClean="0"/>
              <a:t>Bu </a:t>
            </a:r>
            <a:r>
              <a:rPr lang="tr-TR" dirty="0"/>
              <a:t>durumda </a:t>
            </a:r>
            <a:r>
              <a:rPr lang="tr-TR" dirty="0" smtClean="0"/>
              <a:t>analiz </a:t>
            </a:r>
            <a:r>
              <a:rPr lang="tr-TR" dirty="0"/>
              <a:t>sonucu adli ve idari amaçlarla </a:t>
            </a:r>
            <a:r>
              <a:rPr lang="tr-TR" dirty="0" smtClean="0"/>
              <a:t>kullanılamaz</a:t>
            </a:r>
          </a:p>
          <a:p>
            <a:pPr lvl="1"/>
            <a:r>
              <a:rPr lang="tr-TR" dirty="0" smtClean="0"/>
              <a:t>Gözetim </a:t>
            </a:r>
            <a:r>
              <a:rPr lang="tr-TR" dirty="0"/>
              <a:t>Zinciri </a:t>
            </a:r>
            <a:r>
              <a:rPr lang="tr-TR" dirty="0" err="1" smtClean="0"/>
              <a:t>Formu’nda</a:t>
            </a:r>
            <a:r>
              <a:rPr lang="tr-TR" dirty="0" smtClean="0"/>
              <a:t> </a:t>
            </a:r>
            <a:r>
              <a:rPr lang="tr-TR" dirty="0"/>
              <a:t>not olarak belirtilmelidir. </a:t>
            </a:r>
          </a:p>
        </p:txBody>
      </p:sp>
    </p:spTree>
    <p:extLst>
      <p:ext uri="{BB962C8B-B14F-4D97-AF65-F5344CB8AC3E}">
        <p14:creationId xmlns:p14="http://schemas.microsoft.com/office/powerpoint/2010/main" val="261272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Analitik süreç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Cihaz ve donanımların ait oldukları standartlara uygun bakım ve kalibrasyonlarının yapılıp yapılmadığı ve kayıtları kontrol edilir</a:t>
            </a:r>
          </a:p>
          <a:p>
            <a:r>
              <a:rPr lang="tr-TR" dirty="0" smtClean="0"/>
              <a:t>İç kalite kontrol ve dış kalite değerlendirme zorunlu. Kayıtları kontrol edilir</a:t>
            </a:r>
          </a:p>
          <a:p>
            <a:r>
              <a:rPr lang="tr-TR" dirty="0" err="1" smtClean="0"/>
              <a:t>İKK’de</a:t>
            </a:r>
            <a:r>
              <a:rPr lang="tr-TR" dirty="0" smtClean="0"/>
              <a:t> pozitif </a:t>
            </a:r>
            <a:r>
              <a:rPr lang="tr-TR" dirty="0"/>
              <a:t>ve negatif kalite kontrol materyallerinin seviyesi </a:t>
            </a:r>
            <a:r>
              <a:rPr lang="tr-TR" dirty="0" smtClean="0"/>
              <a:t> kesim konsantrasyonun </a:t>
            </a:r>
            <a:r>
              <a:rPr lang="tr-TR" dirty="0"/>
              <a:t>± %25 sınırlarında olmalıdır </a:t>
            </a:r>
            <a:endParaRPr lang="tr-TR" dirty="0" smtClean="0"/>
          </a:p>
          <a:p>
            <a:r>
              <a:rPr lang="tr-TR" dirty="0" smtClean="0"/>
              <a:t>Uygun DKD programının olmaması durumunda yılda 3 kez bir başka laboratuvar ile sonuçlar karşılaştırılmalıdır</a:t>
            </a:r>
          </a:p>
          <a:p>
            <a:r>
              <a:rPr lang="tr-TR" dirty="0" smtClean="0"/>
              <a:t>Tıbbi laboratuvar yönetmeliğine göre iç KK ve DKD kayıtları 5 yıl, kalibrasyon kayıtları 1 yıl saklanmalıdır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919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Postanalitik</a:t>
            </a:r>
            <a:r>
              <a:rPr lang="tr-TR" dirty="0" smtClean="0"/>
              <a:t> süreç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Şahit numuneler uygun koşullarda (&lt;-15 º</a:t>
            </a:r>
            <a:r>
              <a:rPr lang="tr-TR" dirty="0" err="1" smtClean="0"/>
              <a:t>C’da</a:t>
            </a:r>
            <a:r>
              <a:rPr lang="tr-TR" dirty="0" smtClean="0"/>
              <a:t>), anahtarın görevli personelde olduğu kilitli derin dondurucularda en az 6 ay saklanmalıdır. </a:t>
            </a:r>
          </a:p>
          <a:p>
            <a:r>
              <a:rPr lang="tr-TR" dirty="0" smtClean="0"/>
              <a:t>Sonuç verme süreleri tanımlanmalı, test rehberinde yayımlanmalı</a:t>
            </a:r>
          </a:p>
          <a:p>
            <a:r>
              <a:rPr lang="tr-TR" dirty="0" smtClean="0"/>
              <a:t>Sonuçlar tıbbi laboratuvar uzmanı tarafından onaylanmalı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Sonuçlara sadece testi isteyen hekim tarafından erişim sağlanmalı, </a:t>
            </a:r>
            <a:r>
              <a:rPr lang="tr-TR" b="1" dirty="0">
                <a:solidFill>
                  <a:srgbClr val="FFC000"/>
                </a:solidFill>
              </a:rPr>
              <a:t>HBYS/LBYS üzerinden diğer personelin sonuçlara ulaşımı </a:t>
            </a:r>
            <a:r>
              <a:rPr lang="tr-TR" b="1" dirty="0" smtClean="0">
                <a:solidFill>
                  <a:srgbClr val="FFC000"/>
                </a:solidFill>
              </a:rPr>
              <a:t>engellenmeli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Kişi veya yakınlarına sonuçlar yazılı veya sözlü bildirilmemeli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9770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Doğrulama laboratuvarına numune gönderilmesi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Klinisyenin</a:t>
            </a:r>
            <a:r>
              <a:rPr lang="tr-TR" dirty="0" smtClean="0"/>
              <a:t> uygun görmesi veya adli makamlardan gelen talep doğrultusunda doğrulama testi yapılır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Doğrulama testi talep formu </a:t>
            </a:r>
            <a:r>
              <a:rPr lang="tr-TR" dirty="0" smtClean="0"/>
              <a:t>çift doldurulur (biri laboratuvarda saklanır, diğeri numune ile birlikte gönderilir)</a:t>
            </a:r>
          </a:p>
          <a:p>
            <a:r>
              <a:rPr lang="tr-TR" dirty="0" smtClean="0"/>
              <a:t>Şahit numune güvenli/kilitli transfer kaplarına konularak uygun koşullarda transferi sağlanır</a:t>
            </a:r>
          </a:p>
          <a:p>
            <a:pPr lvl="1"/>
            <a:r>
              <a:rPr lang="tr-TR" dirty="0" smtClean="0"/>
              <a:t>Kapların, </a:t>
            </a:r>
            <a:r>
              <a:rPr lang="tr-TR" dirty="0"/>
              <a:t>doğrulama </a:t>
            </a:r>
            <a:r>
              <a:rPr lang="tr-TR" dirty="0" smtClean="0"/>
              <a:t>laboratuvarında </a:t>
            </a:r>
            <a:r>
              <a:rPr lang="tr-TR" dirty="0"/>
              <a:t>numune kabul edilmeden önce açılması </a:t>
            </a:r>
            <a:r>
              <a:rPr lang="tr-TR" dirty="0" smtClean="0"/>
              <a:t>halinde, tespit </a:t>
            </a:r>
            <a:r>
              <a:rPr lang="tr-TR" dirty="0"/>
              <a:t>edilebilen bir </a:t>
            </a:r>
            <a:r>
              <a:rPr lang="tr-TR" dirty="0" smtClean="0"/>
              <a:t>güvenlik </a:t>
            </a:r>
            <a:r>
              <a:rPr lang="tr-TR" dirty="0"/>
              <a:t>önlemine sahip </a:t>
            </a:r>
            <a:r>
              <a:rPr lang="tr-TR" dirty="0" smtClean="0"/>
              <a:t>olması gerekir</a:t>
            </a:r>
            <a:endParaRPr lang="tr-TR" dirty="0"/>
          </a:p>
          <a:p>
            <a:r>
              <a:rPr lang="tr-TR" dirty="0"/>
              <a:t>Doğrulama </a:t>
            </a:r>
            <a:r>
              <a:rPr lang="tr-TR" dirty="0" smtClean="0"/>
              <a:t>laboratuvarına </a:t>
            </a:r>
            <a:r>
              <a:rPr lang="tr-TR" dirty="0"/>
              <a:t>gelen numuneler, numune kabul/ret kriterlerine </a:t>
            </a:r>
            <a:r>
              <a:rPr lang="tr-TR" dirty="0" smtClean="0"/>
              <a:t>göre değerlendirilerek </a:t>
            </a:r>
            <a:r>
              <a:rPr lang="tr-TR" dirty="0"/>
              <a:t>kayıt altına alınır. </a:t>
            </a:r>
            <a:endParaRPr lang="tr-TR" dirty="0" smtClean="0"/>
          </a:p>
          <a:p>
            <a:pPr lvl="1"/>
            <a:r>
              <a:rPr lang="tr-TR" dirty="0" smtClean="0"/>
              <a:t>Reddedilecekse </a:t>
            </a:r>
            <a:r>
              <a:rPr lang="tr-TR" dirty="0"/>
              <a:t>numuneyi gönderen </a:t>
            </a:r>
            <a:r>
              <a:rPr lang="tr-TR" dirty="0" smtClean="0"/>
              <a:t>kuruma gerekçeleri </a:t>
            </a:r>
            <a:r>
              <a:rPr lang="tr-TR" dirty="0"/>
              <a:t>ile bildirilir.</a:t>
            </a:r>
          </a:p>
        </p:txBody>
      </p:sp>
    </p:spTree>
    <p:extLst>
      <p:ext uri="{BB962C8B-B14F-4D97-AF65-F5344CB8AC3E}">
        <p14:creationId xmlns:p14="http://schemas.microsoft.com/office/powerpoint/2010/main" val="2041767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Yönetmelik kapsamda laboratuvarların kalite ve güvenlik gereklilikleri ile ilgili denetimler başlatıldı ;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b="1" dirty="0" smtClean="0">
              <a:solidFill>
                <a:srgbClr val="FFC000"/>
              </a:solidFill>
            </a:endParaRPr>
          </a:p>
          <a:p>
            <a:r>
              <a:rPr lang="tr-TR" b="1" dirty="0" smtClean="0">
                <a:solidFill>
                  <a:srgbClr val="FFC000"/>
                </a:solidFill>
              </a:rPr>
              <a:t>13.10.2014-14.11.2014 tarihleri arasında durum tespiti yapıldı</a:t>
            </a:r>
          </a:p>
          <a:p>
            <a:pPr lvl="1"/>
            <a:r>
              <a:rPr lang="tr-TR" b="1" dirty="0" smtClean="0">
                <a:solidFill>
                  <a:srgbClr val="FFC000"/>
                </a:solidFill>
              </a:rPr>
              <a:t>19 ilde 40 sağlık kuruluşu (35’inde laboratuvar mevcut)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Sonraki denetimlerde amaç, güvenilir madde test sonuçları için analiz yapan laboratuvarlarda kalitenin iyileştirilmesi ve standardizasyonun sağlanmasıydı</a:t>
            </a:r>
          </a:p>
          <a:p>
            <a:r>
              <a:rPr lang="tr-TR" dirty="0" smtClean="0"/>
              <a:t>30.11.2015-24.12.2015 tarihleri arasında ilk denetim</a:t>
            </a:r>
          </a:p>
          <a:p>
            <a:pPr lvl="1"/>
            <a:r>
              <a:rPr lang="tr-TR" b="1" dirty="0" smtClean="0">
                <a:solidFill>
                  <a:srgbClr val="FFC000"/>
                </a:solidFill>
              </a:rPr>
              <a:t>41 ilde 66 sağlık kuruluşu </a:t>
            </a:r>
            <a:r>
              <a:rPr lang="tr-TR" dirty="0" smtClean="0"/>
              <a:t>(61’inde laboratuvar mevcut)</a:t>
            </a:r>
          </a:p>
          <a:p>
            <a:r>
              <a:rPr lang="tr-TR" dirty="0" smtClean="0"/>
              <a:t>12.12.2016-06.01.2017 tarihleri arasında ikinci denetim</a:t>
            </a:r>
          </a:p>
          <a:p>
            <a:pPr lvl="1"/>
            <a:r>
              <a:rPr lang="tr-TR" b="1" dirty="0" smtClean="0">
                <a:solidFill>
                  <a:srgbClr val="FFC000"/>
                </a:solidFill>
              </a:rPr>
              <a:t>66 ilde 99 sağlık kuruluşu </a:t>
            </a:r>
            <a:r>
              <a:rPr lang="tr-TR" dirty="0" smtClean="0"/>
              <a:t>(94’ünde laboratuvar mevcut)</a:t>
            </a:r>
          </a:p>
          <a:p>
            <a:r>
              <a:rPr lang="tr-TR" dirty="0"/>
              <a:t>12.11.2018 ile </a:t>
            </a:r>
            <a:r>
              <a:rPr lang="tr-TR" dirty="0" smtClean="0"/>
              <a:t>07.12.2018 (yeni denetim)</a:t>
            </a:r>
          </a:p>
          <a:p>
            <a:pPr lvl="1"/>
            <a:r>
              <a:rPr lang="tr-TR" b="1" dirty="0" smtClean="0">
                <a:solidFill>
                  <a:srgbClr val="FFC000"/>
                </a:solidFill>
              </a:rPr>
              <a:t>78 ilde 139 sağlık kuruluşu </a:t>
            </a:r>
            <a:r>
              <a:rPr lang="tr-TR" dirty="0" smtClean="0"/>
              <a:t>denetlendi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324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Madde</a:t>
            </a:r>
            <a:endParaRPr lang="tr-TR" sz="3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573306"/>
            <a:ext cx="10394707" cy="3801279"/>
          </a:xfrm>
        </p:spPr>
        <p:txBody>
          <a:bodyPr>
            <a:normAutofit fontScale="92500" lnSpcReduction="10000"/>
          </a:bodyPr>
          <a:lstStyle/>
          <a:p>
            <a:pPr>
              <a:buSzPct val="102000"/>
              <a:buFont typeface="Wingdings" panose="05000000000000000000" pitchFamily="2" charset="2"/>
              <a:buChar char="Ø"/>
            </a:pPr>
            <a:r>
              <a:rPr lang="tr-TR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tr-TR" sz="26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anımı: </a:t>
            </a:r>
            <a:r>
              <a:rPr lang="tr-TR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6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Psikoaktif</a:t>
            </a:r>
            <a:r>
              <a:rPr lang="tr-TR" sz="26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etkileri nedeniyle kötüye kullanılan veya bağımlılık gibi kullanım bozukluklarına neden olan moleküller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tr-TR" sz="26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Madde kullanımı; 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tr-TR" sz="23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Biyolojik problemler (</a:t>
            </a:r>
            <a:r>
              <a:rPr lang="tr-TR" sz="23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deliryum</a:t>
            </a:r>
            <a:r>
              <a:rPr lang="tr-TR" sz="23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3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demans</a:t>
            </a:r>
            <a:r>
              <a:rPr lang="tr-TR" sz="23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3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intoksikasyon</a:t>
            </a:r>
            <a:r>
              <a:rPr lang="tr-TR" sz="23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, yoksunluk, </a:t>
            </a:r>
            <a:r>
              <a:rPr lang="tr-TR" sz="23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biyogüvenlik</a:t>
            </a:r>
            <a:r>
              <a:rPr lang="tr-TR" sz="23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riski, </a:t>
            </a:r>
            <a:r>
              <a:rPr lang="tr-TR" sz="23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fetal</a:t>
            </a:r>
            <a:r>
              <a:rPr lang="tr-TR" sz="23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anomali gibi)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tr-TR" sz="23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Sosyal problemlere  (ruhsal, kaza riski, suça eğilim, ekonomik kayıp) neden olur 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tr-TR" sz="26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Ciddi bir halk sağlığı ve güvenliği sorunu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tr-TR" sz="26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Türk Ceza Kanunu (2004) ile üretim, satış ve kullanımları ülkemizde sınırlanmış veya yasaklanmıştır</a:t>
            </a:r>
          </a:p>
        </p:txBody>
      </p:sp>
    </p:spTree>
    <p:extLst>
      <p:ext uri="{BB962C8B-B14F-4D97-AF65-F5344CB8AC3E}">
        <p14:creationId xmlns:p14="http://schemas.microsoft.com/office/powerpoint/2010/main" val="29874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Denetim formu;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188254"/>
              </p:ext>
            </p:extLst>
          </p:nvPr>
        </p:nvGraphicFramePr>
        <p:xfrm>
          <a:off x="4141693" y="1620620"/>
          <a:ext cx="7826189" cy="4881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483"/>
                <a:gridCol w="1910433"/>
                <a:gridCol w="1254379"/>
                <a:gridCol w="1169894"/>
              </a:tblGrid>
              <a:tr h="69955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Soru bölümleri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Çoktan seçmeli sorular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Açık uçlu sorular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Toplam</a:t>
                      </a:r>
                      <a:endParaRPr lang="tr-TR" dirty="0"/>
                    </a:p>
                  </a:txBody>
                  <a:tcPr anchor="ctr"/>
                </a:tc>
              </a:tr>
              <a:tr h="405299">
                <a:tc>
                  <a:txBody>
                    <a:bodyPr/>
                    <a:lstStyle/>
                    <a:p>
                      <a:r>
                        <a:rPr lang="tr-TR" dirty="0" smtClean="0"/>
                        <a:t>Kurum bilgileri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 anchor="ctr"/>
                </a:tc>
              </a:tr>
              <a:tr h="638390">
                <a:tc>
                  <a:txBody>
                    <a:bodyPr/>
                    <a:lstStyle/>
                    <a:p>
                      <a:r>
                        <a:rPr lang="tr-TR" dirty="0" smtClean="0"/>
                        <a:t>I. Bölüm</a:t>
                      </a:r>
                      <a:r>
                        <a:rPr lang="tr-TR" baseline="0" dirty="0" smtClean="0"/>
                        <a:t> Masa başında sorulacak sorular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 anchor="ctr"/>
                </a:tc>
              </a:tr>
              <a:tr h="405299">
                <a:tc>
                  <a:txBody>
                    <a:bodyPr/>
                    <a:lstStyle/>
                    <a:p>
                      <a:r>
                        <a:rPr lang="tr-TR" dirty="0" smtClean="0"/>
                        <a:t>2. Bölüm: </a:t>
                      </a:r>
                      <a:r>
                        <a:rPr lang="tr-TR" dirty="0" err="1" smtClean="0"/>
                        <a:t>Preanalitik</a:t>
                      </a:r>
                      <a:r>
                        <a:rPr lang="tr-TR" dirty="0" smtClean="0"/>
                        <a:t> süreç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</a:t>
                      </a:r>
                      <a:endParaRPr lang="tr-TR" dirty="0"/>
                    </a:p>
                  </a:txBody>
                  <a:tcPr anchor="ctr"/>
                </a:tc>
              </a:tr>
              <a:tr h="405299">
                <a:tc>
                  <a:txBody>
                    <a:bodyPr/>
                    <a:lstStyle/>
                    <a:p>
                      <a:r>
                        <a:rPr lang="tr-TR" dirty="0" smtClean="0"/>
                        <a:t>3. Bölüm:</a:t>
                      </a:r>
                      <a:r>
                        <a:rPr lang="tr-TR" baseline="0" dirty="0" smtClean="0"/>
                        <a:t> Analitik süreç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 anchor="ctr"/>
                </a:tc>
              </a:tr>
              <a:tr h="405299">
                <a:tc>
                  <a:txBody>
                    <a:bodyPr/>
                    <a:lstStyle/>
                    <a:p>
                      <a:r>
                        <a:rPr lang="tr-TR" dirty="0" smtClean="0"/>
                        <a:t>4. Bölüm: </a:t>
                      </a:r>
                      <a:r>
                        <a:rPr lang="tr-TR" dirty="0" err="1" smtClean="0"/>
                        <a:t>Postanalitik</a:t>
                      </a:r>
                      <a:r>
                        <a:rPr lang="tr-TR" baseline="0" dirty="0" smtClean="0"/>
                        <a:t> süreç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anchor="ctr"/>
                </a:tc>
              </a:tr>
              <a:tr h="911985">
                <a:tc>
                  <a:txBody>
                    <a:bodyPr/>
                    <a:lstStyle/>
                    <a:p>
                      <a:r>
                        <a:rPr lang="tr-TR" dirty="0" smtClean="0"/>
                        <a:t>5. Bölüm: Doğrulama laboratuvarına numune transferi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 anchor="ctr"/>
                </a:tc>
              </a:tr>
              <a:tr h="638390">
                <a:tc>
                  <a:txBody>
                    <a:bodyPr/>
                    <a:lstStyle/>
                    <a:p>
                      <a:r>
                        <a:rPr lang="tr-TR" dirty="0" smtClean="0"/>
                        <a:t>6. Bölüm: Genel laboratuvar kriterleri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25</a:t>
                      </a:r>
                      <a:endParaRPr lang="tr-TR" dirty="0"/>
                    </a:p>
                  </a:txBody>
                  <a:tcPr anchor="ctr"/>
                </a:tc>
              </a:tr>
              <a:tr h="364794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Toplam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90</a:t>
                      </a:r>
                      <a:endParaRPr lang="tr-TR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" y="1853248"/>
            <a:ext cx="3727944" cy="433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25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Denetim prosedürü: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Masa başı soruları laboratuvar ofis bölümlerinde </a:t>
            </a:r>
          </a:p>
          <a:p>
            <a:r>
              <a:rPr lang="tr-TR" dirty="0" smtClean="0"/>
              <a:t>Diğer sorular numune alma, numune kabul ve madde analizlerinin gerçekleştirildiği laboratuvar ortamında, yerinde gerçekleştirildi</a:t>
            </a:r>
          </a:p>
          <a:p>
            <a:pPr lvl="1"/>
            <a:r>
              <a:rPr lang="tr-TR" dirty="0" smtClean="0"/>
              <a:t>Rutin uygulamalar gözlemsel değerlendirildi</a:t>
            </a:r>
          </a:p>
          <a:p>
            <a:pPr lvl="1"/>
            <a:r>
              <a:rPr lang="tr-TR" dirty="0" smtClean="0"/>
              <a:t>Yazılı </a:t>
            </a:r>
            <a:r>
              <a:rPr lang="tr-TR" dirty="0" err="1" smtClean="0"/>
              <a:t>dökümanlar</a:t>
            </a:r>
            <a:endParaRPr lang="tr-TR" dirty="0" smtClean="0"/>
          </a:p>
          <a:p>
            <a:pPr lvl="1"/>
            <a:r>
              <a:rPr lang="tr-TR" dirty="0" smtClean="0"/>
              <a:t>Kayıtlar</a:t>
            </a:r>
          </a:p>
          <a:p>
            <a:pPr lvl="1"/>
            <a:r>
              <a:rPr lang="tr-TR" dirty="0" smtClean="0"/>
              <a:t>Çıktılar incelendi</a:t>
            </a:r>
          </a:p>
          <a:p>
            <a:r>
              <a:rPr lang="tr-TR" dirty="0" err="1" smtClean="0"/>
              <a:t>Klinisyenler</a:t>
            </a:r>
            <a:r>
              <a:rPr lang="tr-TR" dirty="0" smtClean="0"/>
              <a:t> ile görüşüldü</a:t>
            </a:r>
          </a:p>
          <a:p>
            <a:r>
              <a:rPr lang="tr-TR" dirty="0" smtClean="0"/>
              <a:t>Çapraz kontroller farklı laboratuvar çalışanları ve madde kullanıcıları ile gerçekleştirildi</a:t>
            </a:r>
          </a:p>
          <a:p>
            <a:r>
              <a:rPr lang="tr-TR" dirty="0" smtClean="0"/>
              <a:t>Denetimden sonra denetim ekibi üyeleri ve denetlenen laboratuvar sorumlu uzmanı denetim formlarını imzaladı</a:t>
            </a:r>
          </a:p>
          <a:p>
            <a:r>
              <a:rPr lang="tr-TR" dirty="0" smtClean="0"/>
              <a:t>Orijinal form Sağlık Bakanlığı  Kötüye Kullanılan Madde Testleri Çalışma Grubu sekreterliğine gönderilirken bir örneği laboratuvar uzmanında bırakıldı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424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Denetçiler: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TC Sağlık Bakanlığı tarafından görevlendirilen 3 denetçi;</a:t>
            </a:r>
          </a:p>
          <a:p>
            <a:pPr lvl="1"/>
            <a:r>
              <a:rPr lang="tr-TR" dirty="0" smtClean="0"/>
              <a:t>Tıbbi Biyokimya Uzmanı</a:t>
            </a:r>
          </a:p>
          <a:p>
            <a:pPr lvl="1"/>
            <a:r>
              <a:rPr lang="tr-TR" dirty="0" smtClean="0"/>
              <a:t>Yerel Sağlık Müdürlüğü tarafından görevlendirilen 2 memur</a:t>
            </a:r>
          </a:p>
          <a:p>
            <a:r>
              <a:rPr lang="tr-TR" dirty="0" smtClean="0"/>
              <a:t>2014’de 7, </a:t>
            </a:r>
          </a:p>
          <a:p>
            <a:r>
              <a:rPr lang="tr-TR" dirty="0" smtClean="0"/>
              <a:t>2015’de 12, </a:t>
            </a:r>
          </a:p>
          <a:p>
            <a:r>
              <a:rPr lang="tr-TR" dirty="0" smtClean="0"/>
              <a:t>2016’da 19  </a:t>
            </a:r>
          </a:p>
          <a:p>
            <a:r>
              <a:rPr lang="tr-TR" dirty="0" smtClean="0"/>
              <a:t>2018’de 23 yeni denetim ekibi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2108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Laboratuvar performansı ve uygunsuzlukların değerlendirilmesi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L</a:t>
            </a:r>
            <a:r>
              <a:rPr lang="tr-TR" dirty="0" smtClean="0"/>
              <a:t>aboratuvarların performansları denetim formundaki sorularla uyumlarına bakılarak gerçekleştirildi</a:t>
            </a:r>
          </a:p>
          <a:p>
            <a:r>
              <a:rPr lang="tr-TR" dirty="0" smtClean="0"/>
              <a:t>Uygun ve uygun değil seçmeli sorular üzerinden puanlama gerçekleştirildi. Eğer cevap uygunsa 1 puan, değilse 0 puan olarak değerlendi</a:t>
            </a:r>
          </a:p>
          <a:p>
            <a:r>
              <a:rPr lang="tr-TR" dirty="0" smtClean="0"/>
              <a:t>Bazı sorular (açık uçlu) değerlendirmede puanlanmadı, çünkü bunlar mevzuat ile </a:t>
            </a:r>
            <a:r>
              <a:rPr lang="en-US" dirty="0" smtClean="0"/>
              <a:t> </a:t>
            </a:r>
            <a:r>
              <a:rPr lang="tr-TR" dirty="0" smtClean="0"/>
              <a:t>uyum için değil sadece laboratuvar süreçleri hakkında sorulan sorulardı</a:t>
            </a:r>
            <a:r>
              <a:rPr lang="en-US" dirty="0" smtClean="0"/>
              <a:t> </a:t>
            </a:r>
            <a:endParaRPr lang="en-US" dirty="0"/>
          </a:p>
          <a:p>
            <a:r>
              <a:rPr lang="tr-TR" dirty="0" smtClean="0"/>
              <a:t>Her laboratuvarın performansı toplam puan üzerinden değerlendirildi</a:t>
            </a:r>
          </a:p>
          <a:p>
            <a:r>
              <a:rPr lang="tr-TR" dirty="0" smtClean="0"/>
              <a:t>Genelgeye uygunluk açısından bir performans/uygunsuzluk sınırı belirlendi (Toplam puanın 2/3’si)</a:t>
            </a:r>
          </a:p>
          <a:p>
            <a:pPr lvl="1"/>
            <a:r>
              <a:rPr lang="tr-TR" dirty="0" smtClean="0"/>
              <a:t>Bu puanın </a:t>
            </a:r>
            <a:r>
              <a:rPr lang="fi-FI" dirty="0" smtClean="0"/>
              <a:t>üstünde </a:t>
            </a:r>
            <a:r>
              <a:rPr lang="tr-TR" dirty="0" smtClean="0"/>
              <a:t>olan </a:t>
            </a:r>
            <a:r>
              <a:rPr lang="fi-FI" dirty="0" smtClean="0"/>
              <a:t>laboratuvarlar</a:t>
            </a:r>
            <a:r>
              <a:rPr lang="tr-TR" dirty="0" smtClean="0"/>
              <a:t> </a:t>
            </a:r>
            <a:r>
              <a:rPr lang="es-ES" dirty="0" smtClean="0"/>
              <a:t>genelgeye </a:t>
            </a:r>
            <a:r>
              <a:rPr lang="es-ES" dirty="0"/>
              <a:t>uygun ve altında </a:t>
            </a:r>
            <a:r>
              <a:rPr lang="tr-TR" dirty="0" smtClean="0"/>
              <a:t>olan</a:t>
            </a:r>
            <a:r>
              <a:rPr lang="es-ES" dirty="0" smtClean="0"/>
              <a:t> laboratuvarlar</a:t>
            </a:r>
            <a:r>
              <a:rPr lang="tr-TR" dirty="0" smtClean="0"/>
              <a:t> uygunsuzluklara </a:t>
            </a:r>
            <a:r>
              <a:rPr lang="tr-TR" dirty="0"/>
              <a:t>sahip olarak değerlendirildi.</a:t>
            </a:r>
          </a:p>
          <a:p>
            <a:r>
              <a:rPr lang="tr-TR" dirty="0"/>
              <a:t>Bu sınırın altında toplam puan </a:t>
            </a:r>
            <a:r>
              <a:rPr lang="tr-TR" dirty="0" smtClean="0"/>
              <a:t>alan laboratuvarlara</a:t>
            </a:r>
            <a:r>
              <a:rPr lang="tr-TR" dirty="0"/>
              <a:t>, aynı yılda uygun </a:t>
            </a:r>
            <a:r>
              <a:rPr lang="tr-TR" dirty="0" smtClean="0"/>
              <a:t>düzeltici faaliyetler </a:t>
            </a:r>
            <a:r>
              <a:rPr lang="tr-TR" dirty="0"/>
              <a:t>ile çözülmesi gereken </a:t>
            </a:r>
            <a:r>
              <a:rPr lang="tr-TR" dirty="0" smtClean="0"/>
              <a:t>uygunsuzluklar resmi </a:t>
            </a:r>
            <a:r>
              <a:rPr lang="tr-TR" dirty="0"/>
              <a:t>yazı ile bildirildi.</a:t>
            </a:r>
            <a:r>
              <a:rPr lang="en-US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4488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Üç yıllık değerlendirme sonuçları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441142" y="2073055"/>
            <a:ext cx="5580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Bu çalışma ile;</a:t>
            </a:r>
          </a:p>
          <a:p>
            <a:r>
              <a:rPr lang="tr-TR" sz="2400" dirty="0" smtClean="0"/>
              <a:t>Madde analizi yapan tıbbi laboratuvarların üç yıllık denetim sonuçlarına göre kalite ve güvenlik gereksinimlerinin değerlendirilmesi amaçlanmıştır</a:t>
            </a:r>
            <a:endParaRPr lang="tr-TR" sz="2400" dirty="0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4" y="1435374"/>
            <a:ext cx="4686839" cy="51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70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Denetlenen laboratuvarların performans ve uygunsuzlukları</a:t>
            </a:r>
            <a:endParaRPr lang="tr-TR" sz="3600" dirty="0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6" y="1871892"/>
            <a:ext cx="8706128" cy="43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18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olarak;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Madde analizleri, denetimli serbestlik </a:t>
            </a:r>
            <a:r>
              <a:rPr lang="tr-TR" dirty="0" smtClean="0"/>
              <a:t>kliniklerinin yanında, ileride, </a:t>
            </a:r>
            <a:r>
              <a:rPr lang="tr-TR" dirty="0"/>
              <a:t>iş yerlerinde, okullarda veya diğer alanlarda </a:t>
            </a:r>
            <a:r>
              <a:rPr lang="tr-TR" dirty="0" smtClean="0"/>
              <a:t>yaygınlaşacak </a:t>
            </a:r>
            <a:r>
              <a:rPr lang="tr-TR" dirty="0"/>
              <a:t>ve uyuşturucu madde ile mücadelede daha etkili bir savaş sağlayacaktır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Laboratuvar uzmanları </a:t>
            </a:r>
            <a:r>
              <a:rPr lang="tr-TR" dirty="0" smtClean="0"/>
              <a:t>;</a:t>
            </a:r>
          </a:p>
          <a:p>
            <a:pPr lvl="1"/>
            <a:r>
              <a:rPr lang="tr-TR" dirty="0"/>
              <a:t>M</a:t>
            </a:r>
            <a:r>
              <a:rPr lang="tr-TR" dirty="0" smtClean="0"/>
              <a:t>adde analizleri ile ilgili </a:t>
            </a:r>
            <a:r>
              <a:rPr lang="tr-TR" b="1" dirty="0" smtClean="0">
                <a:solidFill>
                  <a:srgbClr val="FFC000"/>
                </a:solidFill>
              </a:rPr>
              <a:t>mevzuat düzenlemelerinde belirtilen  kalite ve güvenlik gerekliliklerini iyi anlamalı ve uygulamalıdır</a:t>
            </a:r>
          </a:p>
          <a:p>
            <a:r>
              <a:rPr lang="tr-TR" dirty="0" smtClean="0"/>
              <a:t>Mevzuata göre yapılan denetimler madde analizi yapan laboratuvarların geliştirilmesi için </a:t>
            </a:r>
            <a:r>
              <a:rPr lang="tr-TR" dirty="0"/>
              <a:t>önemli </a:t>
            </a:r>
            <a:r>
              <a:rPr lang="tr-TR" dirty="0" smtClean="0"/>
              <a:t>fayda sağlamıştır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Doğrulama laboratuvarlarının sayısının artırılması </a:t>
            </a:r>
            <a:r>
              <a:rPr lang="tr-TR" dirty="0" smtClean="0"/>
              <a:t>yasadışı ve </a:t>
            </a:r>
            <a:r>
              <a:rPr lang="tr-TR" dirty="0"/>
              <a:t>kötüye kullanılan maddelere </a:t>
            </a:r>
            <a:r>
              <a:rPr lang="tr-TR" dirty="0" smtClean="0"/>
              <a:t>mücadelede laboratuvarların </a:t>
            </a:r>
            <a:r>
              <a:rPr lang="tr-TR" dirty="0"/>
              <a:t>katkısını arttıracaktır</a:t>
            </a:r>
          </a:p>
        </p:txBody>
      </p:sp>
    </p:spTree>
    <p:extLst>
      <p:ext uri="{BB962C8B-B14F-4D97-AF65-F5344CB8AC3E}">
        <p14:creationId xmlns:p14="http://schemas.microsoft.com/office/powerpoint/2010/main" val="438611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154956" y="2821391"/>
            <a:ext cx="8825657" cy="1915647"/>
          </a:xfrm>
        </p:spPr>
        <p:txBody>
          <a:bodyPr/>
          <a:lstStyle/>
          <a:p>
            <a:r>
              <a:rPr lang="tr-TR" dirty="0" smtClean="0"/>
              <a:t>TEŞEKKÜRLER</a:t>
            </a:r>
            <a:br>
              <a:rPr lang="tr-TR" dirty="0" smtClean="0"/>
            </a:br>
            <a:r>
              <a:rPr lang="tr-TR" dirty="0" smtClean="0"/>
              <a:t>KATKILAR…</a:t>
            </a:r>
            <a:br>
              <a:rPr lang="tr-TR" dirty="0" smtClean="0"/>
            </a:br>
            <a:r>
              <a:rPr lang="tr-TR" dirty="0" smtClean="0"/>
              <a:t>SORULAR???</a:t>
            </a:r>
            <a:endParaRPr lang="tr-TR" dirty="0"/>
          </a:p>
        </p:txBody>
      </p:sp>
      <p:pic>
        <p:nvPicPr>
          <p:cNvPr id="1036" name="Picture 12" descr="AndrÃ© Masson, MÃ©tamorphose Des Amants, 1938, sÃ¼rrealist ressam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12" y="1035345"/>
            <a:ext cx="4319401" cy="50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6377138" y="6140896"/>
            <a:ext cx="330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tr-TR" b="1" dirty="0" err="1" smtClean="0"/>
              <a:t>André</a:t>
            </a:r>
            <a:r>
              <a:rPr lang="tr-TR" b="1" dirty="0" smtClean="0"/>
              <a:t> </a:t>
            </a:r>
            <a:r>
              <a:rPr lang="tr-TR" b="1" dirty="0" err="1"/>
              <a:t>Masson</a:t>
            </a:r>
            <a:r>
              <a:rPr lang="tr-TR" b="1" dirty="0"/>
              <a:t> (1896 – 1987)</a:t>
            </a:r>
          </a:p>
        </p:txBody>
      </p:sp>
    </p:spTree>
    <p:extLst>
      <p:ext uri="{BB962C8B-B14F-4D97-AF65-F5344CB8AC3E}">
        <p14:creationId xmlns:p14="http://schemas.microsoft.com/office/powerpoint/2010/main" val="129422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685930"/>
              </p:ext>
            </p:extLst>
          </p:nvPr>
        </p:nvGraphicFramePr>
        <p:xfrm>
          <a:off x="1103313" y="322728"/>
          <a:ext cx="9224028" cy="6199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967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Madde analizlerinin kullanım amaçları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143430"/>
              </p:ext>
            </p:extLst>
          </p:nvPr>
        </p:nvGraphicFramePr>
        <p:xfrm>
          <a:off x="646111" y="2471813"/>
          <a:ext cx="109587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675"/>
                <a:gridCol w="2739675"/>
                <a:gridCol w="2739675"/>
                <a:gridCol w="2739675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Madde kullanımı</a:t>
                      </a:r>
                      <a:r>
                        <a:rPr lang="tr-TR" baseline="0" dirty="0" smtClean="0"/>
                        <a:t> belirlenmesinin amacı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Amaç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Tıbbi amaç</a:t>
                      </a:r>
                    </a:p>
                    <a:p>
                      <a:r>
                        <a:rPr lang="tr-TR" dirty="0" smtClean="0"/>
                        <a:t>(Tanı koymak, tedavi etmek, hastalıkla</a:t>
                      </a:r>
                      <a:r>
                        <a:rPr lang="tr-TR" baseline="0" dirty="0" smtClean="0"/>
                        <a:t> mücadele)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Adli amaç</a:t>
                      </a:r>
                    </a:p>
                    <a:p>
                      <a:r>
                        <a:rPr lang="tr-TR" dirty="0" smtClean="0"/>
                        <a:t>Suçla mücadele</a:t>
                      </a:r>
                    </a:p>
                    <a:p>
                      <a:r>
                        <a:rPr lang="tr-TR" dirty="0" smtClean="0"/>
                        <a:t>Kanıt elde etmek</a:t>
                      </a:r>
                    </a:p>
                    <a:p>
                      <a:r>
                        <a:rPr lang="tr-TR" dirty="0" smtClean="0"/>
                        <a:t>Suçluyu tespit etmek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Sosyal amaç</a:t>
                      </a:r>
                    </a:p>
                    <a:p>
                      <a:r>
                        <a:rPr lang="tr-TR" dirty="0" smtClean="0"/>
                        <a:t>Bağımlılıkla mücadele</a:t>
                      </a:r>
                    </a:p>
                    <a:p>
                      <a:r>
                        <a:rPr lang="tr-TR" dirty="0" smtClean="0"/>
                        <a:t>Kullananı/bağımlıyı erken tespit etmek, tedaviye yönlendirmek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Uygulama alanı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Klinik toksikoloji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Adli toksikoloji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İş yeri/davranış toksikolojisi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Örnekler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Uyuşturucu koması</a:t>
                      </a:r>
                    </a:p>
                    <a:p>
                      <a:r>
                        <a:rPr lang="tr-TR" dirty="0" smtClean="0"/>
                        <a:t>Bağımlılık tedavisi</a:t>
                      </a:r>
                    </a:p>
                    <a:p>
                      <a:r>
                        <a:rPr lang="tr-TR" dirty="0" smtClean="0"/>
                        <a:t>Ağrı tedavisi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Denetimli serbestlik</a:t>
                      </a:r>
                    </a:p>
                    <a:p>
                      <a:r>
                        <a:rPr lang="tr-TR" dirty="0" smtClean="0"/>
                        <a:t>Motorlu araç sürücüsü</a:t>
                      </a:r>
                    </a:p>
                    <a:p>
                      <a:r>
                        <a:rPr lang="tr-TR" dirty="0" smtClean="0"/>
                        <a:t>Çocuk istismarı, cinsel saldırı, silahlı saldırı vb.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İşyeri çalışan taraması</a:t>
                      </a:r>
                    </a:p>
                    <a:p>
                      <a:r>
                        <a:rPr lang="tr-TR" dirty="0" smtClean="0"/>
                        <a:t>Müsabaka</a:t>
                      </a:r>
                      <a:r>
                        <a:rPr lang="tr-TR" baseline="0" dirty="0" smtClean="0"/>
                        <a:t> sporcu taraması</a:t>
                      </a:r>
                    </a:p>
                    <a:p>
                      <a:r>
                        <a:rPr lang="tr-TR" baseline="0" dirty="0" smtClean="0"/>
                        <a:t>Okul ergen taraması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72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>
            <a:spLocks/>
          </p:cNvSpPr>
          <p:nvPr/>
        </p:nvSpPr>
        <p:spPr>
          <a:xfrm>
            <a:off x="646111" y="452718"/>
            <a:ext cx="968123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600" smtClean="0">
                <a:latin typeface="Calibri" panose="020F0502020204030204" pitchFamily="34" charset="0"/>
                <a:cs typeface="Calibri" panose="020F0502020204030204" pitchFamily="34" charset="0"/>
              </a:rPr>
              <a:t>Ülkemizde yasal düzenlemeler ve madde analizleri </a:t>
            </a:r>
            <a:endParaRPr lang="tr-TR" sz="3600" dirty="0"/>
          </a:p>
        </p:txBody>
      </p:sp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7" y="1517414"/>
            <a:ext cx="3562169" cy="161575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464424" y="1817458"/>
            <a:ext cx="6777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Sağlık kuruluşlarında adli ve idari ihtiyaçlara yönelik </a:t>
            </a:r>
            <a:r>
              <a:rPr lang="tr-T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kalite </a:t>
            </a:r>
            <a:r>
              <a:rPr lang="tr-TR" sz="2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güvenlik </a:t>
            </a:r>
            <a:r>
              <a:rPr lang="tr-T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gerekliliklerini karşılayan madde </a:t>
            </a:r>
            <a:r>
              <a:rPr lang="tr-TR" sz="2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analizleri</a:t>
            </a:r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konusunda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düzenleme yapma zorunluluğunu doğdu</a:t>
            </a:r>
            <a:endParaRPr lang="tr-TR" sz="2000" dirty="0"/>
          </a:p>
        </p:txBody>
      </p:sp>
      <p:pic>
        <p:nvPicPr>
          <p:cNvPr id="7" name="Resim 6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7" y="3217988"/>
            <a:ext cx="3578883" cy="1340565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4464423" y="3426605"/>
            <a:ext cx="6925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Ancak bu düzenlemeler 2011 yılında </a:t>
            </a:r>
            <a:r>
              <a:rPr lang="tr-T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Sağlık Bakanlığı </a:t>
            </a:r>
            <a:r>
              <a:rPr lang="tr-TR" sz="2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Tıbbi Laboratuvar </a:t>
            </a:r>
            <a:r>
              <a:rPr lang="tr-T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Hizmetleri Daire Başkanlığı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’nın faaliyete geçmesinden 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sonra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yapılmaya başlanmıştır</a:t>
            </a:r>
            <a:endParaRPr lang="tr-TR" sz="2000" dirty="0"/>
          </a:p>
        </p:txBody>
      </p:sp>
      <p:pic>
        <p:nvPicPr>
          <p:cNvPr id="10" name="Resim 9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8" y="4670270"/>
            <a:ext cx="3584284" cy="1663295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4558553" y="4773706"/>
            <a:ext cx="6831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2013 yılında </a:t>
            </a:r>
            <a:r>
              <a:rPr lang="tr-T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Tıbbi Laboratuvarlar </a:t>
            </a:r>
            <a:r>
              <a:rPr lang="tr-TR" sz="2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Yönetmeliği</a:t>
            </a:r>
            <a:r>
              <a:rPr lang="tr-TR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yayımladı. </a:t>
            </a:r>
            <a:endParaRPr lang="tr-TR" sz="20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tr-TR" sz="2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Madde </a:t>
            </a:r>
            <a:r>
              <a:rPr lang="tr-T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 “yasadışı </a:t>
            </a:r>
            <a:r>
              <a:rPr lang="tr-TR" sz="2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kötüye kullanılan ilaç ve maddelerin analizini yapan </a:t>
            </a:r>
            <a:r>
              <a:rPr lang="tr-TR" sz="2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tıbbi laboratuvarlar </a:t>
            </a:r>
            <a:r>
              <a:rPr lang="tr-T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 </a:t>
            </a:r>
            <a:r>
              <a:rPr lang="tr-TR" sz="2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alkol </a:t>
            </a:r>
            <a:r>
              <a:rPr lang="tr-T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madde bağımlılığı tedavi merkezlerindeki tıbbi </a:t>
            </a:r>
            <a:r>
              <a:rPr lang="tr-TR" sz="2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laboratuvarların çalışma </a:t>
            </a:r>
            <a:r>
              <a:rPr lang="tr-T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usul ve esasları  Bakanlıkça belirlenir”</a:t>
            </a:r>
            <a:endParaRPr lang="tr-TR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Tıbbi Laboratuvarlar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tr-TR" sz="28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önemeliği</a:t>
            </a:r>
            <a:r>
              <a:rPr lang="tr-T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ve Ulusal Uyuşturucu </a:t>
            </a:r>
            <a:r>
              <a:rPr lang="tr-T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tr-T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ylem Planı’ndaki görevleri nedeniyle Sağlık Bakanlığı iki genelge yayınladı</a:t>
            </a:r>
            <a:endParaRPr lang="tr-TR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Resim 6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58" y="2601839"/>
            <a:ext cx="3099463" cy="4135137"/>
          </a:xfrm>
          <a:prstGeom prst="rect">
            <a:avLst/>
          </a:prstGeom>
        </p:spPr>
      </p:pic>
      <p:pic>
        <p:nvPicPr>
          <p:cNvPr id="8" name="Resim 7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03" y="2601840"/>
            <a:ext cx="3162164" cy="4135137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156447" y="3133164"/>
            <a:ext cx="1290918" cy="8068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894527" y="3227294"/>
            <a:ext cx="1138285" cy="7126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3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654637207"/>
              </p:ext>
            </p:extLst>
          </p:nvPr>
        </p:nvGraphicFramePr>
        <p:xfrm>
          <a:off x="484095" y="491065"/>
          <a:ext cx="9923928" cy="586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21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>
                <a:solidFill>
                  <a:srgbClr val="FFC000"/>
                </a:solidFill>
              </a:rPr>
              <a:t>Amaca yönelik doğru ve güvenilir madde analizleri ancak analiz kapsamı ve kalite gerekliliklerinin iyi anlaşılması ile </a:t>
            </a:r>
            <a:r>
              <a:rPr lang="tr-TR" sz="2800" b="1" dirty="0" smtClean="0">
                <a:solidFill>
                  <a:srgbClr val="FFC000"/>
                </a:solidFill>
              </a:rPr>
              <a:t>sağlanır</a:t>
            </a:r>
            <a:br>
              <a:rPr lang="tr-TR" sz="2800" b="1" dirty="0" smtClean="0">
                <a:solidFill>
                  <a:srgbClr val="FFC000"/>
                </a:solidFill>
              </a:rPr>
            </a:br>
            <a:r>
              <a:rPr lang="tr-TR" sz="2800" dirty="0" smtClean="0"/>
              <a:t>Bunun için çeşitli uluslar arası kılavuzlar var 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06" y="2727572"/>
            <a:ext cx="2590800" cy="33623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297" y="3180750"/>
            <a:ext cx="2381879" cy="339486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113" y="2727572"/>
            <a:ext cx="2552700" cy="33432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0922" y="3138785"/>
            <a:ext cx="2651592" cy="3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Sağlık Bakanlığı «Yasadışı ve Kötüye Kullanılan Madde Testleri Çalışma </a:t>
            </a:r>
            <a:r>
              <a:rPr lang="tr-TR" sz="3200" dirty="0" smtClean="0"/>
              <a:t>Grubu»</a:t>
            </a:r>
            <a:r>
              <a:rPr lang="tr-TR" sz="3200" dirty="0"/>
              <a:t/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0276" y="2329246"/>
            <a:ext cx="6722875" cy="4195481"/>
          </a:xfrm>
        </p:spPr>
        <p:txBody>
          <a:bodyPr>
            <a:normAutofit/>
          </a:bodyPr>
          <a:lstStyle/>
          <a:p>
            <a:r>
              <a:rPr lang="tr-TR" dirty="0" smtClean="0"/>
              <a:t>Bu amaçla </a:t>
            </a:r>
            <a:r>
              <a:rPr lang="tr-TR" dirty="0" err="1" smtClean="0"/>
              <a:t>kullanlan</a:t>
            </a:r>
            <a:r>
              <a:rPr lang="tr-TR" dirty="0" smtClean="0"/>
              <a:t> uluslararası kılavuzlardan yola çıkarak hazırlanan «İdrar </a:t>
            </a:r>
            <a:r>
              <a:rPr lang="tr-TR" dirty="0"/>
              <a:t>Numunelerinde Yasadışı ve Kötüye Kullanılan İlaç ve Madde Analizi Yapan Tıbbi Laboratuvarlar ile Madde Bağımlılığı Teşhis ve Tedavi Merkezlerindeki </a:t>
            </a:r>
            <a:r>
              <a:rPr lang="tr-TR" dirty="0" smtClean="0"/>
              <a:t>Tıbbi Laboratuvarların </a:t>
            </a:r>
            <a:r>
              <a:rPr lang="tr-TR" dirty="0"/>
              <a:t>İşleyiş </a:t>
            </a:r>
            <a:r>
              <a:rPr lang="tr-TR" dirty="0" smtClean="0"/>
              <a:t>Esasları»  2016 yılında yayımladı</a:t>
            </a:r>
            <a:endParaRPr lang="tr-TR" dirty="0"/>
          </a:p>
          <a:p>
            <a:r>
              <a:rPr lang="tr-TR" dirty="0" smtClean="0"/>
              <a:t>5.12 2016 tarihinde Ankara’da 100 biyokimya uzmanına madde </a:t>
            </a:r>
            <a:r>
              <a:rPr lang="tr-TR" dirty="0"/>
              <a:t>testlerinin iş akışı ve toplam laboratuvar süreci </a:t>
            </a:r>
            <a:r>
              <a:rPr lang="tr-TR" dirty="0" smtClean="0"/>
              <a:t>konusunda eğitim verildi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071" y="1627210"/>
            <a:ext cx="1990164" cy="2883088"/>
          </a:xfrm>
          <a:prstGeom prst="rect">
            <a:avLst/>
          </a:prstGeom>
        </p:spPr>
      </p:pic>
      <p:pic>
        <p:nvPicPr>
          <p:cNvPr id="10" name="Picture 2" descr="yasadisi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81" y="4494031"/>
            <a:ext cx="4134129" cy="2035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517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4">
      <a:dk1>
        <a:sysClr val="windowText" lastClr="000000"/>
      </a:dk1>
      <a:lt1>
        <a:sysClr val="window" lastClr="FFFFFF"/>
      </a:lt1>
      <a:dk2>
        <a:srgbClr val="002060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9920</TotalTime>
  <Words>1689</Words>
  <Application>Microsoft Office PowerPoint</Application>
  <PresentationFormat>Özel</PresentationFormat>
  <Paragraphs>279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İyon</vt:lpstr>
      <vt:lpstr>Kötüye Kullanılan İlaç ve Madde Analizleri Yapan Laboratuvarların Denetimleri:  Üç Yıllık Denetim Sonuçları</vt:lpstr>
      <vt:lpstr>Madde</vt:lpstr>
      <vt:lpstr>PowerPoint Sunusu</vt:lpstr>
      <vt:lpstr>Madde analizlerinin kullanım amaçları</vt:lpstr>
      <vt:lpstr>PowerPoint Sunusu</vt:lpstr>
      <vt:lpstr>Tıbbi Laboratuvarlar Yönemeliği ve Ulusal Uyuşturucu Eylem Planı’ndaki görevleri nedeniyle Sağlık Bakanlığı iki genelge yayınladı</vt:lpstr>
      <vt:lpstr>PowerPoint Sunusu</vt:lpstr>
      <vt:lpstr>Amaca yönelik doğru ve güvenilir madde analizleri ancak analiz kapsamı ve kalite gerekliliklerinin iyi anlaşılması ile sağlanır Bunun için çeşitli uluslar arası kılavuzlar var </vt:lpstr>
      <vt:lpstr> Sağlık Bakanlığı «Yasadışı ve Kötüye Kullanılan Madde Testleri Çalışma Grubu» </vt:lpstr>
      <vt:lpstr>Tıbbi laboratuvar madde analiz işleyişi</vt:lpstr>
      <vt:lpstr>Prepreanalitik evre: Test istemi</vt:lpstr>
      <vt:lpstr>Preanalitik evre:  Numune türü: İdrar</vt:lpstr>
      <vt:lpstr>PowerPoint Sunusu</vt:lpstr>
      <vt:lpstr>Preanalitik evre</vt:lpstr>
      <vt:lpstr>Gözetim görevlisi</vt:lpstr>
      <vt:lpstr>Analitik süreç</vt:lpstr>
      <vt:lpstr>Postanalitik süreç</vt:lpstr>
      <vt:lpstr>Doğrulama laboratuvarına numune gönderilmesi</vt:lpstr>
      <vt:lpstr>Yönetmelik kapsamda laboratuvarların kalite ve güvenlik gereklilikleri ile ilgili denetimler başlatıldı ;</vt:lpstr>
      <vt:lpstr>Denetim formu;</vt:lpstr>
      <vt:lpstr>Denetim prosedürü:</vt:lpstr>
      <vt:lpstr>Denetçiler:</vt:lpstr>
      <vt:lpstr>Laboratuvar performansı ve uygunsuzlukların değerlendirilmesi</vt:lpstr>
      <vt:lpstr>Üç yıllık değerlendirme sonuçları</vt:lpstr>
      <vt:lpstr>Denetlenen laboratuvarların performans ve uygunsuzlukları</vt:lpstr>
      <vt:lpstr>Sonuç olarak;</vt:lpstr>
      <vt:lpstr>TEŞEKKÜRLER KATKILAR… SORULAR???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Kötüye Kullanılan İlaç ve Madde Analizleri Yapan Laboratuvarların Denetimleri: Üç Yıllık Denetim Sonuçları</dc:title>
  <dc:creator>Mehmet Senes</dc:creator>
  <cp:lastModifiedBy>User</cp:lastModifiedBy>
  <cp:revision>184</cp:revision>
  <dcterms:created xsi:type="dcterms:W3CDTF">2019-03-26T02:09:29Z</dcterms:created>
  <dcterms:modified xsi:type="dcterms:W3CDTF">2019-04-18T15:31:33Z</dcterms:modified>
</cp:coreProperties>
</file>